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5" r:id="rId4"/>
    <p:sldId id="286" r:id="rId5"/>
    <p:sldId id="282" r:id="rId6"/>
    <p:sldId id="276" r:id="rId7"/>
    <p:sldId id="277" r:id="rId8"/>
    <p:sldId id="278" r:id="rId9"/>
    <p:sldId id="283" r:id="rId10"/>
    <p:sldId id="280" r:id="rId11"/>
    <p:sldId id="284" r:id="rId12"/>
    <p:sldId id="285" r:id="rId13"/>
    <p:sldId id="290" r:id="rId14"/>
    <p:sldId id="287" r:id="rId15"/>
    <p:sldId id="288" r:id="rId16"/>
    <p:sldId id="289" r:id="rId17"/>
    <p:sldId id="28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13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Ariza Monsalve" userId="6ef08073-73c5-46b5-979c-2f505a3ce73e" providerId="ADAL" clId="{3690B37A-F06A-47D5-B7F6-E7BC2CEB3004}"/>
    <pc:docChg chg="delSld">
      <pc:chgData name="Adriana Ariza Monsalve" userId="6ef08073-73c5-46b5-979c-2f505a3ce73e" providerId="ADAL" clId="{3690B37A-F06A-47D5-B7F6-E7BC2CEB3004}" dt="2025-04-23T01:43:12.674" v="0" actId="2696"/>
      <pc:docMkLst>
        <pc:docMk/>
      </pc:docMkLst>
      <pc:sldChg chg="del">
        <pc:chgData name="Adriana Ariza Monsalve" userId="6ef08073-73c5-46b5-979c-2f505a3ce73e" providerId="ADAL" clId="{3690B37A-F06A-47D5-B7F6-E7BC2CEB3004}" dt="2025-04-23T01:43:12.674" v="0" actId="2696"/>
        <pc:sldMkLst>
          <pc:docMk/>
          <pc:sldMk cId="2084212508"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93643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288790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20966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388584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BBF6671-FCE8-4CB7-879A-51FFFC24DEC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02483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BF6671-FCE8-4CB7-879A-51FFFC24DEC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38577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BF6671-FCE8-4CB7-879A-51FFFC24DEC4}"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28020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BF6671-FCE8-4CB7-879A-51FFFC24DEC4}"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29451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F6671-FCE8-4CB7-879A-51FFFC24DEC4}"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34114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BF6671-FCE8-4CB7-879A-51FFFC24DEC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395405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BF6671-FCE8-4CB7-879A-51FFFC24DEC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80378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F6671-FCE8-4CB7-879A-51FFFC24DEC4}" type="datetimeFigureOut">
              <a:rPr lang="en-US" smtClean="0"/>
              <a:t>4/22/2025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A5609-5388-4F69-9C81-96FCD3AEE642}" type="slidenum">
              <a:rPr lang="en-US" smtClean="0"/>
              <a:t>‹Nº›</a:t>
            </a:fld>
            <a:endParaRPr lang="en-US"/>
          </a:p>
        </p:txBody>
      </p:sp>
    </p:spTree>
    <p:extLst>
      <p:ext uri="{BB962C8B-B14F-4D97-AF65-F5344CB8AC3E}">
        <p14:creationId xmlns:p14="http://schemas.microsoft.com/office/powerpoint/2010/main" val="2095343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youtube.com/watch?v=PyjEf1rgVv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Manuel.molina@esealprorev.gov.c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hyperlink" Target="https://www.minsalud.gov.co/Normatividad_Nuevo/Circular%20Externa%20Conjunta%20No%20011%20de%202025.pdf" TargetMode="External"/><Relationship Id="rId4" Type="http://schemas.openxmlformats.org/officeDocument/2006/relationships/hyperlink" Target="https://www.ins.gov.co/buscador-eventos/Lineamientos/Pro_Tos%20ferina%20202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hyperlink" Target="https://www.minsalud.gov.co/Normatividad_Nuevo/Circular%20Externa%20Conjunta%20No%20011%20de%202025.pdf" TargetMode="External"/><Relationship Id="rId4" Type="http://schemas.openxmlformats.org/officeDocument/2006/relationships/hyperlink" Target="https://www.ins.gov.co/buscador-eventos/Lineamientos/Pro_Tos%20ferina%202024.pdf"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2" name="CuadroTexto 1">
            <a:extLst>
              <a:ext uri="{FF2B5EF4-FFF2-40B4-BE49-F238E27FC236}">
                <a16:creationId xmlns:a16="http://schemas.microsoft.com/office/drawing/2014/main" id="{2F98C050-5863-139D-A32C-597AE057FBAE}"/>
              </a:ext>
            </a:extLst>
          </p:cNvPr>
          <p:cNvSpPr txBox="1"/>
          <p:nvPr/>
        </p:nvSpPr>
        <p:spPr>
          <a:xfrm>
            <a:off x="1918664" y="1427017"/>
            <a:ext cx="5414816" cy="1200329"/>
          </a:xfrm>
          <a:prstGeom prst="rect">
            <a:avLst/>
          </a:prstGeom>
          <a:noFill/>
        </p:spPr>
        <p:txBody>
          <a:bodyPr wrap="none" rtlCol="0">
            <a:spAutoFit/>
          </a:bodyPr>
          <a:lstStyle/>
          <a:p>
            <a:pPr algn="ctr"/>
            <a:r>
              <a:rPr lang="es-CO" sz="2400" b="1" dirty="0">
                <a:latin typeface="Arial Narrow" panose="020B0606020202030204" pitchFamily="34" charset="0"/>
              </a:rPr>
              <a:t>Protocolo de Vigilancia en Salud Pública: </a:t>
            </a:r>
            <a:br>
              <a:rPr lang="es-CO" sz="2400" b="1" dirty="0">
                <a:latin typeface="Arial Narrow" panose="020B0606020202030204" pitchFamily="34" charset="0"/>
              </a:rPr>
            </a:br>
            <a:r>
              <a:rPr lang="es-CO" sz="2400" b="1" i="1" dirty="0">
                <a:latin typeface="Arial Narrow" panose="020B0606020202030204" pitchFamily="34" charset="0"/>
              </a:rPr>
              <a:t>TOS FERINA</a:t>
            </a:r>
            <a:br>
              <a:rPr lang="es-CO" sz="2400" b="1" i="1" dirty="0">
                <a:latin typeface="Arial Narrow" panose="020B0606020202030204" pitchFamily="34" charset="0"/>
              </a:rPr>
            </a:br>
            <a:r>
              <a:rPr lang="es-CO" sz="2400" b="1" i="1" dirty="0">
                <a:latin typeface="Arial Narrow" panose="020B0606020202030204" pitchFamily="34" charset="0"/>
              </a:rPr>
              <a:t>código: 800</a:t>
            </a:r>
            <a:endParaRPr lang="es-CO" sz="2400" b="1" dirty="0">
              <a:latin typeface="Arial Narrow" panose="020B0606020202030204" pitchFamily="34" charset="0"/>
            </a:endParaRPr>
          </a:p>
        </p:txBody>
      </p:sp>
      <p:sp>
        <p:nvSpPr>
          <p:cNvPr id="5" name="CuadroTexto 4">
            <a:extLst>
              <a:ext uri="{FF2B5EF4-FFF2-40B4-BE49-F238E27FC236}">
                <a16:creationId xmlns:a16="http://schemas.microsoft.com/office/drawing/2014/main" id="{AB80E457-3499-FEF9-505F-A04C82E21F90}"/>
              </a:ext>
            </a:extLst>
          </p:cNvPr>
          <p:cNvSpPr txBox="1"/>
          <p:nvPr/>
        </p:nvSpPr>
        <p:spPr>
          <a:xfrm>
            <a:off x="2882991" y="4276821"/>
            <a:ext cx="4607287" cy="923330"/>
          </a:xfrm>
          <a:prstGeom prst="rect">
            <a:avLst/>
          </a:prstGeom>
          <a:noFill/>
        </p:spPr>
        <p:txBody>
          <a:bodyPr wrap="none" rtlCol="0">
            <a:spAutoFit/>
          </a:bodyPr>
          <a:lstStyle/>
          <a:p>
            <a:r>
              <a:rPr lang="es-CO" dirty="0">
                <a:latin typeface="Arial Narrow" panose="020B0606020202030204" pitchFamily="34" charset="0"/>
              </a:rPr>
              <a:t>Luz Villamil Ripoll, Bacterióloga– Esp. Epidemiologia</a:t>
            </a:r>
            <a:br>
              <a:rPr lang="es-CO" dirty="0">
                <a:latin typeface="Arial Narrow" panose="020B0606020202030204" pitchFamily="34" charset="0"/>
              </a:rPr>
            </a:br>
            <a:r>
              <a:rPr lang="es-CO" dirty="0">
                <a:latin typeface="Arial Narrow" panose="020B0606020202030204" pitchFamily="34" charset="0"/>
              </a:rPr>
              <a:t>E.S.E. Alejandro Prospero Reverend</a:t>
            </a:r>
          </a:p>
          <a:p>
            <a:pPr algn="ctr"/>
            <a:r>
              <a:rPr lang="es-CO" dirty="0">
                <a:latin typeface="Arial Narrow" panose="020B0606020202030204" pitchFamily="34" charset="0"/>
              </a:rPr>
              <a:t> 2.025</a:t>
            </a:r>
          </a:p>
        </p:txBody>
      </p:sp>
      <p:sp>
        <p:nvSpPr>
          <p:cNvPr id="6" name="CuadroTexto 5">
            <a:extLst>
              <a:ext uri="{FF2B5EF4-FFF2-40B4-BE49-F238E27FC236}">
                <a16:creationId xmlns:a16="http://schemas.microsoft.com/office/drawing/2014/main" id="{FA4C6053-3303-EA4C-FE1B-5686E7E44BD8}"/>
              </a:ext>
            </a:extLst>
          </p:cNvPr>
          <p:cNvSpPr txBox="1"/>
          <p:nvPr/>
        </p:nvSpPr>
        <p:spPr>
          <a:xfrm>
            <a:off x="3062010" y="3034145"/>
            <a:ext cx="2816797" cy="461665"/>
          </a:xfrm>
          <a:prstGeom prst="rect">
            <a:avLst/>
          </a:prstGeom>
          <a:noFill/>
        </p:spPr>
        <p:txBody>
          <a:bodyPr wrap="none" rtlCol="0">
            <a:spAutoFit/>
          </a:bodyPr>
          <a:lstStyle/>
          <a:p>
            <a:pPr algn="ctr"/>
            <a:r>
              <a:rPr lang="es-CO" sz="2400" i="1" dirty="0">
                <a:latin typeface="Arial Narrow" panose="020B0606020202030204" pitchFamily="34" charset="0"/>
              </a:rPr>
              <a:t>Área de Epidemiología </a:t>
            </a:r>
          </a:p>
        </p:txBody>
      </p:sp>
    </p:spTree>
    <p:extLst>
      <p:ext uri="{BB962C8B-B14F-4D97-AF65-F5344CB8AC3E}">
        <p14:creationId xmlns:p14="http://schemas.microsoft.com/office/powerpoint/2010/main" val="203491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5B66F-AF27-3E76-ED6B-85AB9C018C6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005CD92-37E8-2676-BC02-EC06C5BD66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a:extLst>
              <a:ext uri="{FF2B5EF4-FFF2-40B4-BE49-F238E27FC236}">
                <a16:creationId xmlns:a16="http://schemas.microsoft.com/office/drawing/2014/main" id="{F210C0DA-B5A8-3C83-D226-104D0CBBF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2" name="CuadroTexto 1">
            <a:extLst>
              <a:ext uri="{FF2B5EF4-FFF2-40B4-BE49-F238E27FC236}">
                <a16:creationId xmlns:a16="http://schemas.microsoft.com/office/drawing/2014/main" id="{9D89B6BA-4C57-4724-B5DA-3228329804A1}"/>
              </a:ext>
            </a:extLst>
          </p:cNvPr>
          <p:cNvSpPr txBox="1"/>
          <p:nvPr/>
        </p:nvSpPr>
        <p:spPr>
          <a:xfrm>
            <a:off x="2805239" y="333801"/>
            <a:ext cx="3641586" cy="830997"/>
          </a:xfrm>
          <a:prstGeom prst="rect">
            <a:avLst/>
          </a:prstGeom>
          <a:noFill/>
        </p:spPr>
        <p:txBody>
          <a:bodyPr wrap="square" rtlCol="0">
            <a:spAutoFit/>
          </a:bodyPr>
          <a:lstStyle/>
          <a:p>
            <a:pPr algn="ctr"/>
            <a:r>
              <a:rPr lang="es-ES" sz="2400" b="1" dirty="0">
                <a:latin typeface="Arial Narrow" panose="020B0606020202030204" pitchFamily="34" charset="0"/>
              </a:rPr>
              <a:t>O</a:t>
            </a:r>
            <a:r>
              <a:rPr lang="es-CO" sz="2400" b="1" dirty="0">
                <a:latin typeface="Arial Narrow" panose="020B0606020202030204" pitchFamily="34" charset="0"/>
              </a:rPr>
              <a:t>RIENTACION PARA LA ACCION</a:t>
            </a:r>
          </a:p>
        </p:txBody>
      </p:sp>
      <p:graphicFrame>
        <p:nvGraphicFramePr>
          <p:cNvPr id="7" name="Tabla 6">
            <a:extLst>
              <a:ext uri="{FF2B5EF4-FFF2-40B4-BE49-F238E27FC236}">
                <a16:creationId xmlns:a16="http://schemas.microsoft.com/office/drawing/2014/main" id="{ACAE1456-F666-BC86-55BC-A7BCD95A3D02}"/>
              </a:ext>
            </a:extLst>
          </p:cNvPr>
          <p:cNvGraphicFramePr>
            <a:graphicFrameLocks noGrp="1"/>
          </p:cNvGraphicFramePr>
          <p:nvPr>
            <p:extLst>
              <p:ext uri="{D42A27DB-BD31-4B8C-83A1-F6EECF244321}">
                <p14:modId xmlns:p14="http://schemas.microsoft.com/office/powerpoint/2010/main" val="2024377168"/>
              </p:ext>
            </p:extLst>
          </p:nvPr>
        </p:nvGraphicFramePr>
        <p:xfrm>
          <a:off x="556952" y="1260591"/>
          <a:ext cx="8138160" cy="5400040"/>
        </p:xfrm>
        <a:graphic>
          <a:graphicData uri="http://schemas.openxmlformats.org/drawingml/2006/table">
            <a:tbl>
              <a:tblPr firstRow="1" bandRow="1">
                <a:tableStyleId>{5940675A-B579-460E-94D1-54222C63F5DA}</a:tableStyleId>
              </a:tblPr>
              <a:tblGrid>
                <a:gridCol w="2467602">
                  <a:extLst>
                    <a:ext uri="{9D8B030D-6E8A-4147-A177-3AD203B41FA5}">
                      <a16:colId xmlns:a16="http://schemas.microsoft.com/office/drawing/2014/main" val="2257966146"/>
                    </a:ext>
                  </a:extLst>
                </a:gridCol>
                <a:gridCol w="5670558">
                  <a:extLst>
                    <a:ext uri="{9D8B030D-6E8A-4147-A177-3AD203B41FA5}">
                      <a16:colId xmlns:a16="http://schemas.microsoft.com/office/drawing/2014/main" val="618803887"/>
                    </a:ext>
                  </a:extLst>
                </a:gridCol>
              </a:tblGrid>
              <a:tr h="370840">
                <a:tc>
                  <a:txBody>
                    <a:bodyPr/>
                    <a:lstStyle/>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r>
                        <a:rPr lang="es-CO" b="1" dirty="0">
                          <a:latin typeface="Arial Narrow" panose="020B0606020202030204" pitchFamily="34" charset="0"/>
                        </a:rPr>
                        <a:t>Acciones Individuales</a:t>
                      </a:r>
                    </a:p>
                  </a:txBody>
                  <a:tcPr/>
                </a:tc>
                <a:tc>
                  <a:txBody>
                    <a:bodyPr/>
                    <a:lstStyle/>
                    <a:p>
                      <a:pPr marL="0" indent="0" algn="just">
                        <a:buFont typeface="Arial" panose="020B0604020202020204" pitchFamily="34" charset="0"/>
                        <a:buNone/>
                      </a:pPr>
                      <a:r>
                        <a:rPr lang="es-ES" dirty="0"/>
                        <a:t>Realizar </a:t>
                      </a:r>
                      <a:r>
                        <a:rPr lang="es-ES" u="sng" dirty="0"/>
                        <a:t>IEC</a:t>
                      </a:r>
                      <a:r>
                        <a:rPr lang="es-ES" dirty="0"/>
                        <a:t> a todos los casos probables y confirmados de tos ferina (72 horas) después de la notificación </a:t>
                      </a:r>
                      <a:r>
                        <a:rPr lang="es-ES" b="1" dirty="0">
                          <a:solidFill>
                            <a:schemeClr val="accent1">
                              <a:lumMod val="75000"/>
                            </a:schemeClr>
                          </a:solidFill>
                        </a:rPr>
                        <a:t>( SSD).</a:t>
                      </a:r>
                    </a:p>
                    <a:p>
                      <a:pPr marL="0" indent="0" algn="just">
                        <a:buFont typeface="Arial" panose="020B0604020202020204" pitchFamily="34" charset="0"/>
                        <a:buNone/>
                      </a:pPr>
                      <a:endParaRPr lang="es-ES" b="1" dirty="0">
                        <a:solidFill>
                          <a:schemeClr val="accent1">
                            <a:lumMod val="75000"/>
                          </a:schemeClr>
                        </a:solidFill>
                      </a:endParaRPr>
                    </a:p>
                    <a:p>
                      <a:pPr marL="0" indent="0" algn="just">
                        <a:buFont typeface="Arial" panose="020B0604020202020204" pitchFamily="34" charset="0"/>
                        <a:buNone/>
                      </a:pPr>
                      <a:r>
                        <a:rPr lang="es-ES" dirty="0"/>
                        <a:t>• Garantizar la obtención de muestras en los casos probables de tos ferina</a:t>
                      </a:r>
                      <a:r>
                        <a:rPr lang="es-ES" b="1" dirty="0">
                          <a:solidFill>
                            <a:schemeClr val="accent1">
                              <a:lumMod val="75000"/>
                            </a:schemeClr>
                          </a:solidFill>
                        </a:rPr>
                        <a:t> ( UPGD ).</a:t>
                      </a:r>
                    </a:p>
                    <a:p>
                      <a:pPr marL="0" indent="0" algn="just">
                        <a:buFont typeface="Arial" panose="020B0604020202020204" pitchFamily="34" charset="0"/>
                        <a:buNone/>
                      </a:pPr>
                      <a:endParaRPr lang="es-ES" b="1" dirty="0">
                        <a:solidFill>
                          <a:schemeClr val="accent1">
                            <a:lumMod val="75000"/>
                          </a:schemeClr>
                        </a:solidFil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 Clasificación final del caso mediante la confirmación o descarte según laboratorio o unidad de análisis</a:t>
                      </a:r>
                      <a:r>
                        <a:rPr lang="es-ES" b="1" dirty="0">
                          <a:solidFill>
                            <a:schemeClr val="accent1">
                              <a:lumMod val="75000"/>
                            </a:schemeClr>
                          </a:solidFill>
                        </a:rPr>
                        <a:t>( UPGD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a:p>
                      <a:pPr marL="0" indent="0" algn="just">
                        <a:buFont typeface="Arial" panose="020B0604020202020204" pitchFamily="34" charset="0"/>
                        <a:buNone/>
                      </a:pPr>
                      <a:r>
                        <a:rPr lang="es-ES" dirty="0"/>
                        <a:t> • Orientar medidas de control: aislamiento (cinco días en personas con tratamiento completo y 21 días en personas que no recibieron tratamiento), lavado de manos, uso de tapabocas. </a:t>
                      </a:r>
                    </a:p>
                    <a:p>
                      <a:pPr marL="0" indent="0" algn="just">
                        <a:buFont typeface="Arial" panose="020B0604020202020204" pitchFamily="34" charset="0"/>
                        <a:buNone/>
                      </a:pPr>
                      <a:endParaRPr lang="es-ES" dirty="0"/>
                    </a:p>
                    <a:p>
                      <a:pPr marL="0" indent="0" algn="just">
                        <a:buFont typeface="Arial" panose="020B0604020202020204" pitchFamily="34" charset="0"/>
                        <a:buNone/>
                      </a:pPr>
                      <a:r>
                        <a:rPr lang="es-ES" dirty="0"/>
                        <a:t>• Realizar unidad de análisis de todo caso probable vivo o muerto sin muestra y a toda muerte con resultado positivo para Bordetella pertussis dentro de los tiempos establecidos en los lineamientos.</a:t>
                      </a:r>
                      <a:endParaRPr lang="es-CO" b="1" dirty="0">
                        <a:latin typeface="Arial Narrow" panose="020B0606020202030204" pitchFamily="34" charset="0"/>
                      </a:endParaRPr>
                    </a:p>
                  </a:txBody>
                  <a:tcPr/>
                </a:tc>
                <a:extLst>
                  <a:ext uri="{0D108BD9-81ED-4DB2-BD59-A6C34878D82A}">
                    <a16:rowId xmlns:a16="http://schemas.microsoft.com/office/drawing/2014/main" val="3800316392"/>
                  </a:ext>
                </a:extLst>
              </a:tr>
              <a:tr h="370840">
                <a:tc>
                  <a:txBody>
                    <a:bodyPr/>
                    <a:lstStyle/>
                    <a:p>
                      <a:endParaRPr lang="es-CO" dirty="0">
                        <a:latin typeface="Arial Narrow" panose="020B0606020202030204" pitchFamily="34" charset="0"/>
                      </a:endParaRPr>
                    </a:p>
                  </a:txBody>
                  <a:tcPr>
                    <a:solidFill>
                      <a:srgbClr val="FFFF00"/>
                    </a:solidFill>
                  </a:tcPr>
                </a:tc>
                <a:tc>
                  <a:txBody>
                    <a:bodyPr/>
                    <a:lstStyle/>
                    <a:p>
                      <a:pPr marL="285750" indent="-285750" algn="just">
                        <a:buFont typeface="Arial" panose="020B0604020202020204" pitchFamily="34" charset="0"/>
                        <a:buChar char="•"/>
                      </a:pPr>
                      <a:endParaRPr lang="es-CO" b="1" i="1" dirty="0">
                        <a:latin typeface="Arial Narrow" panose="020B0606020202030204" pitchFamily="34" charset="0"/>
                      </a:endParaRPr>
                    </a:p>
                  </a:txBody>
                  <a:tcPr>
                    <a:solidFill>
                      <a:srgbClr val="FFFF00"/>
                    </a:solidFill>
                  </a:tcPr>
                </a:tc>
                <a:extLst>
                  <a:ext uri="{0D108BD9-81ED-4DB2-BD59-A6C34878D82A}">
                    <a16:rowId xmlns:a16="http://schemas.microsoft.com/office/drawing/2014/main" val="249414741"/>
                  </a:ext>
                </a:extLst>
              </a:tr>
            </a:tbl>
          </a:graphicData>
        </a:graphic>
      </p:graphicFrame>
      <p:pic>
        <p:nvPicPr>
          <p:cNvPr id="10" name="Picture 6" descr="Señalar con el dedo ">
            <a:extLst>
              <a:ext uri="{FF2B5EF4-FFF2-40B4-BE49-F238E27FC236}">
                <a16:creationId xmlns:a16="http://schemas.microsoft.com/office/drawing/2014/main" id="{052E857C-64A0-AB8A-70CF-33B1723DF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3877" y="712859"/>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2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001DE7F-13AD-45E1-EA9A-C36A13B5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sp>
        <p:nvSpPr>
          <p:cNvPr id="3" name="CuadroTexto 2">
            <a:extLst>
              <a:ext uri="{FF2B5EF4-FFF2-40B4-BE49-F238E27FC236}">
                <a16:creationId xmlns:a16="http://schemas.microsoft.com/office/drawing/2014/main" id="{4F645F2A-8A2B-1C46-89D1-96B53B59B9AF}"/>
              </a:ext>
            </a:extLst>
          </p:cNvPr>
          <p:cNvSpPr txBox="1"/>
          <p:nvPr/>
        </p:nvSpPr>
        <p:spPr>
          <a:xfrm>
            <a:off x="2751207" y="429594"/>
            <a:ext cx="3641586" cy="830997"/>
          </a:xfrm>
          <a:prstGeom prst="rect">
            <a:avLst/>
          </a:prstGeom>
          <a:noFill/>
        </p:spPr>
        <p:txBody>
          <a:bodyPr wrap="square" rtlCol="0">
            <a:spAutoFit/>
          </a:bodyPr>
          <a:lstStyle/>
          <a:p>
            <a:pPr algn="ctr"/>
            <a:r>
              <a:rPr lang="es-ES" sz="2400" b="1" dirty="0">
                <a:latin typeface="Arial Narrow" panose="020B0606020202030204" pitchFamily="34" charset="0"/>
              </a:rPr>
              <a:t>O</a:t>
            </a:r>
            <a:r>
              <a:rPr lang="es-CO" sz="2400" b="1" dirty="0">
                <a:latin typeface="Arial Narrow" panose="020B0606020202030204" pitchFamily="34" charset="0"/>
              </a:rPr>
              <a:t>RIENTACION PARA LA ACCION</a:t>
            </a:r>
          </a:p>
        </p:txBody>
      </p:sp>
      <p:graphicFrame>
        <p:nvGraphicFramePr>
          <p:cNvPr id="4" name="Tabla 3">
            <a:extLst>
              <a:ext uri="{FF2B5EF4-FFF2-40B4-BE49-F238E27FC236}">
                <a16:creationId xmlns:a16="http://schemas.microsoft.com/office/drawing/2014/main" id="{E5FFDA11-AD52-A42E-DDB2-7D5BE7BAF3D2}"/>
              </a:ext>
            </a:extLst>
          </p:cNvPr>
          <p:cNvGraphicFramePr>
            <a:graphicFrameLocks noGrp="1"/>
          </p:cNvGraphicFramePr>
          <p:nvPr>
            <p:extLst>
              <p:ext uri="{D42A27DB-BD31-4B8C-83A1-F6EECF244321}">
                <p14:modId xmlns:p14="http://schemas.microsoft.com/office/powerpoint/2010/main" val="2460595582"/>
              </p:ext>
            </p:extLst>
          </p:nvPr>
        </p:nvGraphicFramePr>
        <p:xfrm>
          <a:off x="556952" y="1260591"/>
          <a:ext cx="8138160" cy="5400040"/>
        </p:xfrm>
        <a:graphic>
          <a:graphicData uri="http://schemas.openxmlformats.org/drawingml/2006/table">
            <a:tbl>
              <a:tblPr firstRow="1" bandRow="1">
                <a:tableStyleId>{5940675A-B579-460E-94D1-54222C63F5DA}</a:tableStyleId>
              </a:tblPr>
              <a:tblGrid>
                <a:gridCol w="2467602">
                  <a:extLst>
                    <a:ext uri="{9D8B030D-6E8A-4147-A177-3AD203B41FA5}">
                      <a16:colId xmlns:a16="http://schemas.microsoft.com/office/drawing/2014/main" val="2257966146"/>
                    </a:ext>
                  </a:extLst>
                </a:gridCol>
                <a:gridCol w="5670558">
                  <a:extLst>
                    <a:ext uri="{9D8B030D-6E8A-4147-A177-3AD203B41FA5}">
                      <a16:colId xmlns:a16="http://schemas.microsoft.com/office/drawing/2014/main" val="618803887"/>
                    </a:ext>
                  </a:extLst>
                </a:gridCol>
              </a:tblGrid>
              <a:tr h="370840">
                <a:tc>
                  <a:txBody>
                    <a:bodyPr/>
                    <a:lstStyle/>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endParaRPr lang="es-CO" b="1" dirty="0">
                        <a:latin typeface="Arial Narrow" panose="020B0606020202030204" pitchFamily="34" charset="0"/>
                      </a:endParaRPr>
                    </a:p>
                    <a:p>
                      <a:r>
                        <a:rPr lang="es-CO" b="1" dirty="0">
                          <a:latin typeface="Arial Narrow" panose="020B0606020202030204" pitchFamily="34" charset="0"/>
                        </a:rPr>
                        <a:t>Acciones Colectivas</a:t>
                      </a:r>
                    </a:p>
                  </a:txBody>
                  <a:tcPr/>
                </a:tc>
                <a:tc>
                  <a:txBody>
                    <a:bodyPr/>
                    <a:lstStyle/>
                    <a:p>
                      <a:pPr marL="0" indent="0" algn="just">
                        <a:buFont typeface="Arial" panose="020B0604020202020204" pitchFamily="34" charset="0"/>
                        <a:buNone/>
                      </a:pPr>
                      <a:r>
                        <a:rPr lang="es-ES" dirty="0"/>
                        <a:t>•Realizar IEC información , educación y Comunicación</a:t>
                      </a:r>
                      <a:r>
                        <a:rPr lang="es-ES" b="1" dirty="0">
                          <a:solidFill>
                            <a:schemeClr val="accent1">
                              <a:lumMod val="75000"/>
                            </a:schemeClr>
                          </a:solidFill>
                        </a:rPr>
                        <a:t> ( SSD ).</a:t>
                      </a:r>
                    </a:p>
                    <a:p>
                      <a:pPr marL="0" indent="0" algn="just">
                        <a:buFont typeface="Arial" panose="020B0604020202020204" pitchFamily="34" charset="0"/>
                        <a:buNone/>
                      </a:pPr>
                      <a:endParaRPr lang="es-ES" b="1" dirty="0">
                        <a:solidFill>
                          <a:schemeClr val="accent1">
                            <a:lumMod val="75000"/>
                          </a:schemeClr>
                        </a:solidFil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t>• BAC Búsqueda Activa Comunitaria- </a:t>
                      </a:r>
                      <a:r>
                        <a:rPr lang="es-ES" dirty="0"/>
                        <a:t>Se realiza desde la notificación de un caso probable o confirmado de tosferina.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Se define el área de búsqueda se debe partir de la vivienda del caso confirmado y cubrir cinco  manzanas alrededor del caso, siguiendo las manecillas del reloj.</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 En la zona rural se debe realizar la búsqueda al 100 % de las casas y, al mismo tiempo, realizar Monitoreo Rápido de Coberturas de Vacunación (MRCV) y barrido vacunal. </a:t>
                      </a:r>
                      <a:r>
                        <a:rPr lang="es-ES" b="1" dirty="0">
                          <a:solidFill>
                            <a:schemeClr val="accent1">
                              <a:lumMod val="75000"/>
                            </a:schemeClr>
                          </a:solidFill>
                        </a:rPr>
                        <a:t>( SSD)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a:p>
                      <a:pPr marL="0" indent="0" algn="just">
                        <a:buFont typeface="Arial" panose="020B0604020202020204" pitchFamily="34" charset="0"/>
                        <a:buNone/>
                      </a:pPr>
                      <a:r>
                        <a:rPr lang="es-ES" dirty="0"/>
                        <a:t> • BAI -</a:t>
                      </a:r>
                      <a:r>
                        <a:rPr lang="es-ES" b="1" dirty="0"/>
                        <a:t>Búsqueda Activa Institucional.( Silencio E. &gt; 4 S.E)- Rips- RUAF DEF.</a:t>
                      </a:r>
                    </a:p>
                    <a:p>
                      <a:pPr marL="0" indent="0" algn="just">
                        <a:buFont typeface="Arial" panose="020B0604020202020204" pitchFamily="34" charset="0"/>
                        <a:buNone/>
                      </a:pPr>
                      <a:endParaRPr lang="es-CO" b="1" dirty="0">
                        <a:latin typeface="Arial Narrow" panose="020B0606020202030204" pitchFamily="34" charset="0"/>
                      </a:endParaRPr>
                    </a:p>
                  </a:txBody>
                  <a:tcPr/>
                </a:tc>
                <a:extLst>
                  <a:ext uri="{0D108BD9-81ED-4DB2-BD59-A6C34878D82A}">
                    <a16:rowId xmlns:a16="http://schemas.microsoft.com/office/drawing/2014/main" val="3800316392"/>
                  </a:ext>
                </a:extLst>
              </a:tr>
              <a:tr h="370840">
                <a:tc>
                  <a:txBody>
                    <a:bodyPr/>
                    <a:lstStyle/>
                    <a:p>
                      <a:endParaRPr lang="es-CO" dirty="0">
                        <a:latin typeface="Arial Narrow" panose="020B0606020202030204" pitchFamily="34" charset="0"/>
                      </a:endParaRPr>
                    </a:p>
                  </a:txBody>
                  <a:tcPr>
                    <a:solidFill>
                      <a:srgbClr val="FFFF00"/>
                    </a:solidFill>
                  </a:tcPr>
                </a:tc>
                <a:tc>
                  <a:txBody>
                    <a:bodyPr/>
                    <a:lstStyle/>
                    <a:p>
                      <a:pPr marL="285750" indent="-285750" algn="just">
                        <a:buFont typeface="Arial" panose="020B0604020202020204" pitchFamily="34" charset="0"/>
                        <a:buChar char="•"/>
                      </a:pPr>
                      <a:endParaRPr lang="es-CO" b="1" i="1" dirty="0">
                        <a:latin typeface="Arial Narrow" panose="020B0606020202030204" pitchFamily="34" charset="0"/>
                      </a:endParaRPr>
                    </a:p>
                  </a:txBody>
                  <a:tcPr>
                    <a:solidFill>
                      <a:srgbClr val="FFFF00"/>
                    </a:solidFill>
                  </a:tcPr>
                </a:tc>
                <a:extLst>
                  <a:ext uri="{0D108BD9-81ED-4DB2-BD59-A6C34878D82A}">
                    <a16:rowId xmlns:a16="http://schemas.microsoft.com/office/drawing/2014/main" val="249414741"/>
                  </a:ext>
                </a:extLst>
              </a:tr>
            </a:tbl>
          </a:graphicData>
        </a:graphic>
      </p:graphicFrame>
      <p:pic>
        <p:nvPicPr>
          <p:cNvPr id="5" name="Picture 6" descr="Señalar con el dedo ">
            <a:extLst>
              <a:ext uri="{FF2B5EF4-FFF2-40B4-BE49-F238E27FC236}">
                <a16:creationId xmlns:a16="http://schemas.microsoft.com/office/drawing/2014/main" id="{A401E552-2E5A-0ED9-9527-5A3161636C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942" y="714252"/>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6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9F6EE6-C656-EA28-6B09-7E44DA755C97}"/>
              </a:ext>
            </a:extLst>
          </p:cNvPr>
          <p:cNvPicPr>
            <a:picLocks noChangeAspect="1"/>
          </p:cNvPicPr>
          <p:nvPr/>
        </p:nvPicPr>
        <p:blipFill>
          <a:blip r:embed="rId2"/>
          <a:srcRect t="4571"/>
          <a:stretch/>
        </p:blipFill>
        <p:spPr>
          <a:xfrm>
            <a:off x="494748" y="2478157"/>
            <a:ext cx="8057322" cy="2319129"/>
          </a:xfrm>
          <a:prstGeom prst="rect">
            <a:avLst/>
          </a:prstGeom>
        </p:spPr>
      </p:pic>
      <p:pic>
        <p:nvPicPr>
          <p:cNvPr id="4" name="Imagen 3">
            <a:extLst>
              <a:ext uri="{FF2B5EF4-FFF2-40B4-BE49-F238E27FC236}">
                <a16:creationId xmlns:a16="http://schemas.microsoft.com/office/drawing/2014/main" id="{FE8F23A9-E38C-F34E-F43A-4BD810381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11" y="224554"/>
            <a:ext cx="8138159" cy="666705"/>
          </a:xfrm>
          <a:prstGeom prst="rect">
            <a:avLst/>
          </a:prstGeom>
        </p:spPr>
      </p:pic>
      <p:sp>
        <p:nvSpPr>
          <p:cNvPr id="5" name="CuadroTexto 4">
            <a:extLst>
              <a:ext uri="{FF2B5EF4-FFF2-40B4-BE49-F238E27FC236}">
                <a16:creationId xmlns:a16="http://schemas.microsoft.com/office/drawing/2014/main" id="{6FAE4D1E-FD40-CA6C-C706-C809F4169BAD}"/>
              </a:ext>
            </a:extLst>
          </p:cNvPr>
          <p:cNvSpPr txBox="1"/>
          <p:nvPr/>
        </p:nvSpPr>
        <p:spPr>
          <a:xfrm>
            <a:off x="2751207" y="429594"/>
            <a:ext cx="3641586" cy="461665"/>
          </a:xfrm>
          <a:prstGeom prst="rect">
            <a:avLst/>
          </a:prstGeom>
          <a:noFill/>
        </p:spPr>
        <p:txBody>
          <a:bodyPr wrap="square" rtlCol="0">
            <a:spAutoFit/>
          </a:bodyPr>
          <a:lstStyle/>
          <a:p>
            <a:pPr algn="ctr"/>
            <a:r>
              <a:rPr lang="es-ES" sz="2400" b="1" dirty="0">
                <a:latin typeface="Arial Narrow" panose="020B0606020202030204" pitchFamily="34" charset="0"/>
              </a:rPr>
              <a:t>CIE 10 TOS FERINA</a:t>
            </a:r>
            <a:endParaRPr lang="es-CO" sz="2400" b="1" dirty="0">
              <a:latin typeface="Arial Narrow" panose="020B0606020202030204" pitchFamily="34" charset="0"/>
            </a:endParaRPr>
          </a:p>
        </p:txBody>
      </p:sp>
      <p:pic>
        <p:nvPicPr>
          <p:cNvPr id="6" name="Picture 6" descr="Señalar con el dedo ">
            <a:extLst>
              <a:ext uri="{FF2B5EF4-FFF2-40B4-BE49-F238E27FC236}">
                <a16:creationId xmlns:a16="http://schemas.microsoft.com/office/drawing/2014/main" id="{0D5CC18F-A215-CED3-1A12-49EB03631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91879">
            <a:off x="7908549" y="1227623"/>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9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52D167-908A-0D96-6147-76327D518035}"/>
              </a:ext>
            </a:extLst>
          </p:cNvPr>
          <p:cNvSpPr txBox="1"/>
          <p:nvPr/>
        </p:nvSpPr>
        <p:spPr>
          <a:xfrm>
            <a:off x="348424" y="973782"/>
            <a:ext cx="8423742" cy="646331"/>
          </a:xfrm>
          <a:prstGeom prst="rect">
            <a:avLst/>
          </a:prstGeom>
          <a:noFill/>
        </p:spPr>
        <p:txBody>
          <a:bodyPr wrap="square">
            <a:spAutoFit/>
          </a:bodyPr>
          <a:lstStyle/>
          <a:p>
            <a:pPr algn="ctr"/>
            <a:r>
              <a:rPr lang="es-ES" dirty="0"/>
              <a:t>La tos ferina puede ser diagnosticada mediante </a:t>
            </a:r>
            <a:r>
              <a:rPr lang="es-ES" b="1" u="sng" dirty="0"/>
              <a:t>PCR en tiempo real </a:t>
            </a:r>
            <a:r>
              <a:rPr lang="es-ES" dirty="0"/>
              <a:t>(sensibilidad del 70-99 %, especificidad del 86-100 %), </a:t>
            </a:r>
            <a:r>
              <a:rPr lang="es-ES" b="1" u="sng" dirty="0"/>
              <a:t>o cultivo </a:t>
            </a:r>
            <a:r>
              <a:rPr lang="es-ES" dirty="0"/>
              <a:t>(sensibilidad 12-60 %, especificidad 100 %).</a:t>
            </a:r>
            <a:endParaRPr lang="es-CO" dirty="0"/>
          </a:p>
        </p:txBody>
      </p:sp>
      <p:pic>
        <p:nvPicPr>
          <p:cNvPr id="4" name="Imagen 3">
            <a:extLst>
              <a:ext uri="{FF2B5EF4-FFF2-40B4-BE49-F238E27FC236}">
                <a16:creationId xmlns:a16="http://schemas.microsoft.com/office/drawing/2014/main" id="{53AD41C4-208E-444C-FF25-3DF76EFED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146" y="0"/>
            <a:ext cx="8138159" cy="666705"/>
          </a:xfrm>
          <a:prstGeom prst="rect">
            <a:avLst/>
          </a:prstGeom>
        </p:spPr>
      </p:pic>
      <p:sp>
        <p:nvSpPr>
          <p:cNvPr id="5" name="CuadroTexto 4">
            <a:extLst>
              <a:ext uri="{FF2B5EF4-FFF2-40B4-BE49-F238E27FC236}">
                <a16:creationId xmlns:a16="http://schemas.microsoft.com/office/drawing/2014/main" id="{C3BC1FDB-EE95-4ED9-5FAD-4FE3F730C5A1}"/>
              </a:ext>
            </a:extLst>
          </p:cNvPr>
          <p:cNvSpPr txBox="1"/>
          <p:nvPr/>
        </p:nvSpPr>
        <p:spPr>
          <a:xfrm>
            <a:off x="2459659" y="322241"/>
            <a:ext cx="3641586" cy="461665"/>
          </a:xfrm>
          <a:prstGeom prst="rect">
            <a:avLst/>
          </a:prstGeom>
          <a:noFill/>
        </p:spPr>
        <p:txBody>
          <a:bodyPr wrap="square" rtlCol="0">
            <a:spAutoFit/>
          </a:bodyPr>
          <a:lstStyle/>
          <a:p>
            <a:pPr algn="ctr"/>
            <a:r>
              <a:rPr lang="es-ES" sz="2400" b="1" dirty="0">
                <a:latin typeface="Arial Narrow" panose="020B0606020202030204" pitchFamily="34" charset="0"/>
              </a:rPr>
              <a:t>LABORATORIO</a:t>
            </a:r>
            <a:endParaRPr lang="es-CO" sz="2400" b="1" dirty="0">
              <a:latin typeface="Arial Narrow" panose="020B0606020202030204" pitchFamily="34" charset="0"/>
            </a:endParaRPr>
          </a:p>
        </p:txBody>
      </p:sp>
      <p:sp>
        <p:nvSpPr>
          <p:cNvPr id="6" name="CuadroTexto 5">
            <a:extLst>
              <a:ext uri="{FF2B5EF4-FFF2-40B4-BE49-F238E27FC236}">
                <a16:creationId xmlns:a16="http://schemas.microsoft.com/office/drawing/2014/main" id="{AA5686C5-271E-C01C-F095-3CECB1042D32}"/>
              </a:ext>
            </a:extLst>
          </p:cNvPr>
          <p:cNvSpPr txBox="1"/>
          <p:nvPr/>
        </p:nvSpPr>
        <p:spPr>
          <a:xfrm>
            <a:off x="403198" y="1809989"/>
            <a:ext cx="8400331" cy="584775"/>
          </a:xfrm>
          <a:prstGeom prst="rect">
            <a:avLst/>
          </a:prstGeom>
          <a:noFill/>
        </p:spPr>
        <p:txBody>
          <a:bodyPr wrap="square">
            <a:spAutoFit/>
          </a:bodyPr>
          <a:lstStyle/>
          <a:p>
            <a:pPr algn="ctr"/>
            <a:r>
              <a:rPr lang="es-ES" dirty="0"/>
              <a:t>Muestras: </a:t>
            </a:r>
            <a:r>
              <a:rPr lang="es-CO" b="1" u="sng" dirty="0"/>
              <a:t>Hisopado Nasofaríngeo o Aspirado Nasofaríngeo (</a:t>
            </a:r>
            <a:r>
              <a:rPr lang="es-ES" sz="1400" dirty="0"/>
              <a:t>Los hisopados nasofaríngeos deben conservarse a 10°C – 25°C antes de 24 horas, después de 24 horas se deben conservar entre 4°C a 8°C.)</a:t>
            </a:r>
            <a:r>
              <a:rPr lang="es-CO" sz="1400" b="1" u="sng" dirty="0"/>
              <a:t> </a:t>
            </a:r>
            <a:r>
              <a:rPr lang="es-ES" sz="1400" b="1" u="sng" dirty="0"/>
              <a:t> </a:t>
            </a:r>
            <a:endParaRPr lang="es-CO" sz="1400" b="1" u="sng" dirty="0"/>
          </a:p>
        </p:txBody>
      </p:sp>
      <p:sp>
        <p:nvSpPr>
          <p:cNvPr id="8" name="CuadroTexto 7">
            <a:extLst>
              <a:ext uri="{FF2B5EF4-FFF2-40B4-BE49-F238E27FC236}">
                <a16:creationId xmlns:a16="http://schemas.microsoft.com/office/drawing/2014/main" id="{81F60CAB-84A9-1020-90A8-870B76F62318}"/>
              </a:ext>
            </a:extLst>
          </p:cNvPr>
          <p:cNvSpPr txBox="1"/>
          <p:nvPr/>
        </p:nvSpPr>
        <p:spPr>
          <a:xfrm>
            <a:off x="299283" y="6396335"/>
            <a:ext cx="8138159" cy="461665"/>
          </a:xfrm>
          <a:prstGeom prst="rect">
            <a:avLst/>
          </a:prstGeom>
          <a:noFill/>
        </p:spPr>
        <p:txBody>
          <a:bodyPr wrap="square">
            <a:spAutoFit/>
          </a:bodyPr>
          <a:lstStyle/>
          <a:p>
            <a:pPr algn="ctr"/>
            <a:r>
              <a:rPr lang="es-CO" sz="1200" b="1" dirty="0">
                <a:solidFill>
                  <a:srgbClr val="00B0F0"/>
                </a:solidFill>
              </a:rPr>
              <a:t>1.Manual para obtención y envió de muestras en salud publica: https://www.ins.gov.co/BibliotecaDigital/gu%C 3%ADa-para-la-vigilancia-por-labotarorio-debordetella-pertussis.pdf</a:t>
            </a:r>
          </a:p>
        </p:txBody>
      </p:sp>
      <p:sp>
        <p:nvSpPr>
          <p:cNvPr id="10" name="CuadroTexto 9">
            <a:extLst>
              <a:ext uri="{FF2B5EF4-FFF2-40B4-BE49-F238E27FC236}">
                <a16:creationId xmlns:a16="http://schemas.microsoft.com/office/drawing/2014/main" id="{26AEF2CB-925B-4EA2-8D5F-CD2692A9C566}"/>
              </a:ext>
            </a:extLst>
          </p:cNvPr>
          <p:cNvSpPr txBox="1"/>
          <p:nvPr/>
        </p:nvSpPr>
        <p:spPr>
          <a:xfrm>
            <a:off x="545658" y="2755077"/>
            <a:ext cx="8115409" cy="3416320"/>
          </a:xfrm>
          <a:prstGeom prst="rect">
            <a:avLst/>
          </a:prstGeom>
          <a:noFill/>
        </p:spPr>
        <p:txBody>
          <a:bodyPr wrap="square">
            <a:spAutoFit/>
          </a:bodyPr>
          <a:lstStyle/>
          <a:p>
            <a:pPr algn="just"/>
            <a:r>
              <a:rPr lang="es-ES" b="1" u="sng" dirty="0"/>
              <a:t>Recolección de muestras de hisopado nasofaríngeo </a:t>
            </a:r>
          </a:p>
          <a:p>
            <a:pPr algn="just"/>
            <a:endParaRPr lang="es-ES" b="1" u="sng" dirty="0"/>
          </a:p>
          <a:p>
            <a:pPr marL="285750" indent="-285750" algn="just">
              <a:buFont typeface="Arial" panose="020B0604020202020204" pitchFamily="34" charset="0"/>
              <a:buChar char="•"/>
            </a:pPr>
            <a:r>
              <a:rPr lang="es-ES" dirty="0"/>
              <a:t>La muestra debe ser obtenida de la parte posterior de la nasofaringe.</a:t>
            </a:r>
          </a:p>
          <a:p>
            <a:pPr algn="just"/>
            <a:endParaRPr lang="es-ES" dirty="0"/>
          </a:p>
          <a:p>
            <a:pPr marL="285750" indent="-285750" algn="just">
              <a:buFont typeface="Arial" panose="020B0604020202020204" pitchFamily="34" charset="0"/>
              <a:buChar char="•"/>
            </a:pPr>
            <a:r>
              <a:rPr lang="es-ES" dirty="0"/>
              <a:t>Escobillón de poliéster, rayón o nylon, con un mango suave y flexibles de aluminio o plástico, </a:t>
            </a:r>
            <a:r>
              <a:rPr lang="es-ES" u="sng" dirty="0"/>
              <a:t>no se debe usar hisopos con punta de alginato de calcio o algodón</a:t>
            </a:r>
            <a:r>
              <a:rPr lang="es-ES" dirty="0"/>
              <a:t>, dado que pueden hacer interferencia en la reacción de la PCR. </a:t>
            </a:r>
          </a:p>
          <a:p>
            <a:pPr algn="just"/>
            <a:endParaRPr lang="es-ES" dirty="0"/>
          </a:p>
          <a:p>
            <a:pPr marL="285750" indent="-285750" algn="just">
              <a:buFont typeface="Arial" panose="020B0604020202020204" pitchFamily="34" charset="0"/>
              <a:buChar char="•"/>
            </a:pPr>
            <a:r>
              <a:rPr lang="es-ES" dirty="0"/>
              <a:t>Una vez insertado el hisopo rote en el sitio por unos 10 segundos, posteriormente remueva el hisopo suavemente.</a:t>
            </a:r>
          </a:p>
          <a:p>
            <a:pPr marL="285750" indent="-285750" algn="just">
              <a:buFont typeface="Arial" panose="020B0604020202020204" pitchFamily="34" charset="0"/>
              <a:buChar char="•"/>
            </a:pPr>
            <a:r>
              <a:rPr lang="es-ES" dirty="0"/>
              <a:t>Coloque el hisopo nasofaríngeo en un tubo estéril para PCR o envase que contenga el medio de transporte Regan-</a:t>
            </a:r>
            <a:r>
              <a:rPr lang="es-ES" dirty="0" err="1"/>
              <a:t>Lowe</a:t>
            </a:r>
            <a:r>
              <a:rPr lang="es-ES" dirty="0"/>
              <a:t> para el cultivo. Rotule</a:t>
            </a:r>
            <a:endParaRPr lang="es-CO" dirty="0"/>
          </a:p>
        </p:txBody>
      </p:sp>
    </p:spTree>
    <p:extLst>
      <p:ext uri="{BB962C8B-B14F-4D97-AF65-F5344CB8AC3E}">
        <p14:creationId xmlns:p14="http://schemas.microsoft.com/office/powerpoint/2010/main" val="416739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CA9FAB-8422-253E-19A2-1B4A78074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11" y="283087"/>
            <a:ext cx="8138159" cy="666705"/>
          </a:xfrm>
          <a:prstGeom prst="rect">
            <a:avLst/>
          </a:prstGeom>
        </p:spPr>
      </p:pic>
      <p:pic>
        <p:nvPicPr>
          <p:cNvPr id="3" name="Picture 6" descr="Señalar con el dedo ">
            <a:extLst>
              <a:ext uri="{FF2B5EF4-FFF2-40B4-BE49-F238E27FC236}">
                <a16:creationId xmlns:a16="http://schemas.microsoft.com/office/drawing/2014/main" id="{6293D37D-EF98-3106-D4ED-E4727FC412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91879">
            <a:off x="7908549" y="1227623"/>
            <a:ext cx="546339" cy="54633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869488E-DF24-007A-CF59-36B511BC4505}"/>
              </a:ext>
            </a:extLst>
          </p:cNvPr>
          <p:cNvSpPr txBox="1"/>
          <p:nvPr/>
        </p:nvSpPr>
        <p:spPr>
          <a:xfrm>
            <a:off x="2287381" y="616439"/>
            <a:ext cx="3641586" cy="461665"/>
          </a:xfrm>
          <a:prstGeom prst="rect">
            <a:avLst/>
          </a:prstGeom>
          <a:noFill/>
        </p:spPr>
        <p:txBody>
          <a:bodyPr wrap="square" rtlCol="0">
            <a:spAutoFit/>
          </a:bodyPr>
          <a:lstStyle/>
          <a:p>
            <a:pPr algn="ctr"/>
            <a:r>
              <a:rPr lang="es-ES" sz="2400" b="1" dirty="0">
                <a:latin typeface="Arial Narrow" panose="020B0606020202030204" pitchFamily="34" charset="0"/>
              </a:rPr>
              <a:t>LABORATORIO</a:t>
            </a:r>
            <a:endParaRPr lang="es-CO" sz="2400" b="1" dirty="0">
              <a:latin typeface="Arial Narrow" panose="020B0606020202030204" pitchFamily="34" charset="0"/>
            </a:endParaRPr>
          </a:p>
        </p:txBody>
      </p:sp>
      <p:sp>
        <p:nvSpPr>
          <p:cNvPr id="10" name="CuadroTexto 9">
            <a:extLst>
              <a:ext uri="{FF2B5EF4-FFF2-40B4-BE49-F238E27FC236}">
                <a16:creationId xmlns:a16="http://schemas.microsoft.com/office/drawing/2014/main" id="{BFF1EDD7-6BD8-FCDB-37B9-A0632A765165}"/>
              </a:ext>
            </a:extLst>
          </p:cNvPr>
          <p:cNvSpPr txBox="1"/>
          <p:nvPr/>
        </p:nvSpPr>
        <p:spPr>
          <a:xfrm>
            <a:off x="487459" y="1258753"/>
            <a:ext cx="7991061" cy="1477328"/>
          </a:xfrm>
          <a:prstGeom prst="rect">
            <a:avLst/>
          </a:prstGeom>
          <a:noFill/>
        </p:spPr>
        <p:txBody>
          <a:bodyPr wrap="square">
            <a:spAutoFit/>
          </a:bodyPr>
          <a:lstStyle/>
          <a:p>
            <a:r>
              <a:rPr lang="es-CO" dirty="0"/>
              <a:t>Toma de muestras Hisopado Nasofaríngeo:</a:t>
            </a:r>
          </a:p>
          <a:p>
            <a:r>
              <a:rPr lang="es-CO" dirty="0">
                <a:hlinkClick r:id="rId4"/>
              </a:rPr>
              <a:t>https://www.youtube.com/watch?v=PyjEf1rgVvo</a:t>
            </a:r>
            <a:endParaRPr lang="es-CO" dirty="0"/>
          </a:p>
          <a:p>
            <a:endParaRPr lang="es-CO" dirty="0"/>
          </a:p>
          <a:p>
            <a:r>
              <a:rPr lang="es-CO" dirty="0"/>
              <a:t>Toma de muestras Aspirado Nasofaríngeo: https://www.youtube.com/watch?v=7BxEHCrXj_M</a:t>
            </a:r>
          </a:p>
        </p:txBody>
      </p:sp>
      <p:pic>
        <p:nvPicPr>
          <p:cNvPr id="12" name="Imagen 11">
            <a:extLst>
              <a:ext uri="{FF2B5EF4-FFF2-40B4-BE49-F238E27FC236}">
                <a16:creationId xmlns:a16="http://schemas.microsoft.com/office/drawing/2014/main" id="{CD6EE02C-3552-0949-BB3E-41349A0728F2}"/>
              </a:ext>
            </a:extLst>
          </p:cNvPr>
          <p:cNvPicPr>
            <a:picLocks noChangeAspect="1"/>
          </p:cNvPicPr>
          <p:nvPr/>
        </p:nvPicPr>
        <p:blipFill>
          <a:blip r:embed="rId5"/>
          <a:stretch>
            <a:fillRect/>
          </a:stretch>
        </p:blipFill>
        <p:spPr>
          <a:xfrm>
            <a:off x="1272209" y="2965512"/>
            <a:ext cx="5950226" cy="3668422"/>
          </a:xfrm>
          <a:prstGeom prst="rect">
            <a:avLst/>
          </a:prstGeom>
        </p:spPr>
      </p:pic>
    </p:spTree>
    <p:extLst>
      <p:ext uri="{BB962C8B-B14F-4D97-AF65-F5344CB8AC3E}">
        <p14:creationId xmlns:p14="http://schemas.microsoft.com/office/powerpoint/2010/main" val="242120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0B4DC5-2DBA-4679-6AE5-9E19823E9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11" y="283087"/>
            <a:ext cx="8138159" cy="666705"/>
          </a:xfrm>
          <a:prstGeom prst="rect">
            <a:avLst/>
          </a:prstGeom>
        </p:spPr>
      </p:pic>
      <p:sp>
        <p:nvSpPr>
          <p:cNvPr id="3" name="CuadroTexto 2">
            <a:extLst>
              <a:ext uri="{FF2B5EF4-FFF2-40B4-BE49-F238E27FC236}">
                <a16:creationId xmlns:a16="http://schemas.microsoft.com/office/drawing/2014/main" id="{5E9D1692-B987-48C7-4007-6EC535323FED}"/>
              </a:ext>
            </a:extLst>
          </p:cNvPr>
          <p:cNvSpPr txBox="1"/>
          <p:nvPr/>
        </p:nvSpPr>
        <p:spPr>
          <a:xfrm>
            <a:off x="2542926" y="949792"/>
            <a:ext cx="3641586" cy="830997"/>
          </a:xfrm>
          <a:prstGeom prst="rect">
            <a:avLst/>
          </a:prstGeom>
          <a:noFill/>
        </p:spPr>
        <p:txBody>
          <a:bodyPr wrap="square" rtlCol="0">
            <a:spAutoFit/>
          </a:bodyPr>
          <a:lstStyle/>
          <a:p>
            <a:pPr algn="ctr"/>
            <a:r>
              <a:rPr lang="es-ES" sz="2400" b="1" dirty="0">
                <a:latin typeface="Arial Narrow" panose="020B0606020202030204" pitchFamily="34" charset="0"/>
              </a:rPr>
              <a:t>LABORATORIO</a:t>
            </a:r>
          </a:p>
          <a:p>
            <a:pPr algn="ctr"/>
            <a:r>
              <a:rPr lang="es-ES" sz="2400" b="1" dirty="0">
                <a:latin typeface="Arial Narrow" panose="020B0606020202030204" pitchFamily="34" charset="0"/>
              </a:rPr>
              <a:t>Interpretación de resultados</a:t>
            </a:r>
            <a:endParaRPr lang="es-CO" sz="2400" b="1" dirty="0">
              <a:latin typeface="Arial Narrow" panose="020B0606020202030204" pitchFamily="34" charset="0"/>
            </a:endParaRPr>
          </a:p>
        </p:txBody>
      </p:sp>
      <p:pic>
        <p:nvPicPr>
          <p:cNvPr id="5" name="Imagen 4">
            <a:extLst>
              <a:ext uri="{FF2B5EF4-FFF2-40B4-BE49-F238E27FC236}">
                <a16:creationId xmlns:a16="http://schemas.microsoft.com/office/drawing/2014/main" id="{64D03D46-1A6B-9A0F-2216-A59558443DC2}"/>
              </a:ext>
            </a:extLst>
          </p:cNvPr>
          <p:cNvPicPr>
            <a:picLocks noChangeAspect="1"/>
          </p:cNvPicPr>
          <p:nvPr/>
        </p:nvPicPr>
        <p:blipFill>
          <a:blip r:embed="rId3"/>
          <a:stretch>
            <a:fillRect/>
          </a:stretch>
        </p:blipFill>
        <p:spPr>
          <a:xfrm>
            <a:off x="739249" y="2834235"/>
            <a:ext cx="7487479" cy="2064172"/>
          </a:xfrm>
          <a:prstGeom prst="rect">
            <a:avLst/>
          </a:prstGeom>
        </p:spPr>
      </p:pic>
      <p:pic>
        <p:nvPicPr>
          <p:cNvPr id="6" name="Picture 6" descr="Señalar con el dedo ">
            <a:extLst>
              <a:ext uri="{FF2B5EF4-FFF2-40B4-BE49-F238E27FC236}">
                <a16:creationId xmlns:a16="http://schemas.microsoft.com/office/drawing/2014/main" id="{AA93EFC8-455D-E61D-B380-A0386672CA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91879">
            <a:off x="7583207" y="1507618"/>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0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428BC9-5891-5D2F-7526-325306EBE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11" y="283087"/>
            <a:ext cx="8138159" cy="666705"/>
          </a:xfrm>
          <a:prstGeom prst="rect">
            <a:avLst/>
          </a:prstGeom>
        </p:spPr>
      </p:pic>
      <p:sp>
        <p:nvSpPr>
          <p:cNvPr id="3" name="CuadroTexto 2">
            <a:extLst>
              <a:ext uri="{FF2B5EF4-FFF2-40B4-BE49-F238E27FC236}">
                <a16:creationId xmlns:a16="http://schemas.microsoft.com/office/drawing/2014/main" id="{67185AA7-90E2-27D7-B8AE-3D320CB6FC0D}"/>
              </a:ext>
            </a:extLst>
          </p:cNvPr>
          <p:cNvSpPr txBox="1"/>
          <p:nvPr/>
        </p:nvSpPr>
        <p:spPr>
          <a:xfrm>
            <a:off x="2662196" y="616439"/>
            <a:ext cx="3641586" cy="830997"/>
          </a:xfrm>
          <a:prstGeom prst="rect">
            <a:avLst/>
          </a:prstGeom>
          <a:noFill/>
        </p:spPr>
        <p:txBody>
          <a:bodyPr wrap="square" rtlCol="0">
            <a:spAutoFit/>
          </a:bodyPr>
          <a:lstStyle/>
          <a:p>
            <a:pPr algn="ctr"/>
            <a:r>
              <a:rPr lang="es-ES" sz="2400" b="1" dirty="0">
                <a:latin typeface="Arial Narrow" panose="020B0606020202030204" pitchFamily="34" charset="0"/>
              </a:rPr>
              <a:t>QUIMIOPROFILAXIS </a:t>
            </a:r>
          </a:p>
          <a:p>
            <a:pPr algn="ctr"/>
            <a:r>
              <a:rPr lang="es-ES" sz="2400" b="1" dirty="0">
                <a:latin typeface="Arial Narrow" panose="020B0606020202030204" pitchFamily="34" charset="0"/>
              </a:rPr>
              <a:t>TOS FERINA</a:t>
            </a:r>
            <a:endParaRPr lang="es-CO" sz="2400" b="1" dirty="0">
              <a:latin typeface="Arial Narrow" panose="020B0606020202030204" pitchFamily="34" charset="0"/>
            </a:endParaRPr>
          </a:p>
        </p:txBody>
      </p:sp>
      <p:sp>
        <p:nvSpPr>
          <p:cNvPr id="4" name="CuadroTexto 3">
            <a:extLst>
              <a:ext uri="{FF2B5EF4-FFF2-40B4-BE49-F238E27FC236}">
                <a16:creationId xmlns:a16="http://schemas.microsoft.com/office/drawing/2014/main" id="{D283F66D-6C6E-37E6-3F83-52BA138E955F}"/>
              </a:ext>
            </a:extLst>
          </p:cNvPr>
          <p:cNvSpPr txBox="1"/>
          <p:nvPr/>
        </p:nvSpPr>
        <p:spPr>
          <a:xfrm>
            <a:off x="413911" y="2274838"/>
            <a:ext cx="8138159" cy="3139321"/>
          </a:xfrm>
          <a:prstGeom prst="rect">
            <a:avLst/>
          </a:prstGeom>
          <a:noFill/>
        </p:spPr>
        <p:txBody>
          <a:bodyPr wrap="square" rtlCol="0">
            <a:spAutoFit/>
          </a:bodyPr>
          <a:lstStyle/>
          <a:p>
            <a:pPr marL="285750" indent="-285750" algn="just">
              <a:buFont typeface="Arial" panose="020B0604020202020204" pitchFamily="34" charset="0"/>
              <a:buChar char="•"/>
            </a:pPr>
            <a:r>
              <a:rPr lang="es-ES" dirty="0"/>
              <a:t>De acuerdo con la Guía de práctica clínica para la identificación y el manejo clínico de la tos ferina en menores de 18 años del Ministerio de Salud y Protección Social, se recomienda como </a:t>
            </a:r>
            <a:r>
              <a:rPr lang="es-ES" b="1" u="sng" dirty="0"/>
              <a:t>primera opción Azitromicina</a:t>
            </a:r>
            <a:r>
              <a:rPr lang="es-ES" dirty="0"/>
              <a:t> </a:t>
            </a:r>
            <a:r>
              <a:rPr lang="es-ES" b="1" u="sng" dirty="0"/>
              <a:t>y como segunda elección Eritromicina.</a:t>
            </a:r>
          </a:p>
          <a:p>
            <a:pPr algn="just"/>
            <a:endParaRPr lang="es-ES" dirty="0"/>
          </a:p>
          <a:p>
            <a:pPr algn="just"/>
            <a:endParaRPr lang="es-ES" dirty="0"/>
          </a:p>
          <a:p>
            <a:pPr algn="just"/>
            <a:endParaRPr lang="es-ES" dirty="0"/>
          </a:p>
          <a:p>
            <a:pPr marL="285750" indent="-285750" algn="just">
              <a:buFont typeface="Arial" panose="020B0604020202020204" pitchFamily="34" charset="0"/>
              <a:buChar char="•"/>
            </a:pPr>
            <a:r>
              <a:rPr lang="es-ES" dirty="0"/>
              <a:t> El </a:t>
            </a:r>
            <a:r>
              <a:rPr lang="es-ES" b="1" u="sng" dirty="0"/>
              <a:t>Trimetoprim Sulfametoxasol (TMP-SMX) </a:t>
            </a:r>
            <a:r>
              <a:rPr lang="es-ES" dirty="0"/>
              <a:t>se reserva para casos en los que, por razones médicas o logísticas, no se pueden recibir macrólidos. Para más información, diríjase a la Guía de manejo clínico de tos ferina del Ministerio de Salud y Protección Social. </a:t>
            </a:r>
            <a:endParaRPr lang="es-CO" b="1" dirty="0">
              <a:latin typeface="Arial Narrow" panose="020B0606020202030204" pitchFamily="34" charset="0"/>
            </a:endParaRPr>
          </a:p>
        </p:txBody>
      </p:sp>
      <p:sp>
        <p:nvSpPr>
          <p:cNvPr id="5" name="CuadroTexto 4">
            <a:extLst>
              <a:ext uri="{FF2B5EF4-FFF2-40B4-BE49-F238E27FC236}">
                <a16:creationId xmlns:a16="http://schemas.microsoft.com/office/drawing/2014/main" id="{23A6FC21-166D-51F2-CC0F-5C10C116658F}"/>
              </a:ext>
            </a:extLst>
          </p:cNvPr>
          <p:cNvSpPr txBox="1"/>
          <p:nvPr/>
        </p:nvSpPr>
        <p:spPr>
          <a:xfrm>
            <a:off x="556592" y="6052905"/>
            <a:ext cx="7739270" cy="646331"/>
          </a:xfrm>
          <a:prstGeom prst="rect">
            <a:avLst/>
          </a:prstGeom>
          <a:noFill/>
        </p:spPr>
        <p:txBody>
          <a:bodyPr wrap="square" rtlCol="0">
            <a:spAutoFit/>
          </a:bodyPr>
          <a:lstStyle/>
          <a:p>
            <a:pPr algn="just"/>
            <a:r>
              <a:rPr lang="es-ES" sz="1200" dirty="0">
                <a:solidFill>
                  <a:srgbClr val="00B0F0"/>
                </a:solidFill>
              </a:rPr>
              <a:t>1.Ministerio de Educación. Guía de práctica Clínica para la identificación y el manejo clínico de la tos ferina en menores de 18 años 2014 guía N. 43. [citado 08 octubre 2023]; Disponible en: https://www.minsalud.gov.co/sites/rid/Lists/BibliotecaDigital/RIDE/DE/CA/gpc-completa-tosferina.pdf</a:t>
            </a:r>
            <a:endParaRPr lang="es-CO" sz="1200" b="1" dirty="0">
              <a:solidFill>
                <a:srgbClr val="00B0F0"/>
              </a:solidFill>
              <a:latin typeface="Arial Narrow" panose="020B0606020202030204" pitchFamily="34" charset="0"/>
            </a:endParaRPr>
          </a:p>
        </p:txBody>
      </p:sp>
      <p:pic>
        <p:nvPicPr>
          <p:cNvPr id="6" name="Picture 6" descr="Señalar con el dedo ">
            <a:extLst>
              <a:ext uri="{FF2B5EF4-FFF2-40B4-BE49-F238E27FC236}">
                <a16:creationId xmlns:a16="http://schemas.microsoft.com/office/drawing/2014/main" id="{2B02AC1A-F42D-B138-299D-30DB4246F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91879">
            <a:off x="7908549" y="1227623"/>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4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2CC91-4337-709F-23D1-F29FD3553DB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B7A6D91-B4B7-515F-04CD-F3A8ED8B7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a:extLst>
              <a:ext uri="{FF2B5EF4-FFF2-40B4-BE49-F238E27FC236}">
                <a16:creationId xmlns:a16="http://schemas.microsoft.com/office/drawing/2014/main" id="{9BFDEF34-E69C-D93B-9E2D-6D08B2158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2" name="CuadroTexto 1">
            <a:extLst>
              <a:ext uri="{FF2B5EF4-FFF2-40B4-BE49-F238E27FC236}">
                <a16:creationId xmlns:a16="http://schemas.microsoft.com/office/drawing/2014/main" id="{24ED7DB0-9C04-14E3-D5EF-6983B050A07B}"/>
              </a:ext>
            </a:extLst>
          </p:cNvPr>
          <p:cNvSpPr txBox="1"/>
          <p:nvPr/>
        </p:nvSpPr>
        <p:spPr>
          <a:xfrm>
            <a:off x="497171" y="2773918"/>
            <a:ext cx="974819"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s-MX" dirty="0">
                <a:latin typeface="Arial Narrow" panose="020B0606020202030204" pitchFamily="34" charset="0"/>
              </a:rPr>
              <a:t>Post-Test</a:t>
            </a:r>
            <a:endParaRPr lang="es-CO" dirty="0">
              <a:latin typeface="Arial Narrow" panose="020B0606020202030204" pitchFamily="34" charset="0"/>
            </a:endParaRPr>
          </a:p>
        </p:txBody>
      </p:sp>
      <p:sp>
        <p:nvSpPr>
          <p:cNvPr id="8" name="CuadroTexto 7">
            <a:extLst>
              <a:ext uri="{FF2B5EF4-FFF2-40B4-BE49-F238E27FC236}">
                <a16:creationId xmlns:a16="http://schemas.microsoft.com/office/drawing/2014/main" id="{5031B28E-E43F-9CB0-A7FF-5A23EE78DF8C}"/>
              </a:ext>
            </a:extLst>
          </p:cNvPr>
          <p:cNvSpPr txBox="1"/>
          <p:nvPr/>
        </p:nvSpPr>
        <p:spPr>
          <a:xfrm>
            <a:off x="1910063" y="2453053"/>
            <a:ext cx="6385051" cy="830997"/>
          </a:xfrm>
          <a:prstGeom prst="rect">
            <a:avLst/>
          </a:prstGeom>
          <a:noFill/>
        </p:spPr>
        <p:txBody>
          <a:bodyPr wrap="square">
            <a:spAutoFit/>
          </a:bodyPr>
          <a:lstStyle/>
          <a:p>
            <a:r>
              <a:rPr lang="es-CO" sz="1600" dirty="0"/>
              <a:t>https://forms.office.com/Pages/ResponsePage.aspx?id=DQSIkWdsW0yxEjajBLZtrQAAAAAAAAAAAAYAAF5mj2RUM0o1UTRaT0ZJU0lGNEoySzBFWk00UFVSMy4u</a:t>
            </a:r>
          </a:p>
        </p:txBody>
      </p:sp>
      <p:sp>
        <p:nvSpPr>
          <p:cNvPr id="9" name="CuadroTexto 8">
            <a:extLst>
              <a:ext uri="{FF2B5EF4-FFF2-40B4-BE49-F238E27FC236}">
                <a16:creationId xmlns:a16="http://schemas.microsoft.com/office/drawing/2014/main" id="{B6FBA2F5-C367-A181-B8D7-E6A30414C67C}"/>
              </a:ext>
            </a:extLst>
          </p:cNvPr>
          <p:cNvSpPr txBox="1"/>
          <p:nvPr/>
        </p:nvSpPr>
        <p:spPr>
          <a:xfrm>
            <a:off x="536566" y="1565452"/>
            <a:ext cx="8158546" cy="646331"/>
          </a:xfrm>
          <a:prstGeom prst="rect">
            <a:avLst/>
          </a:prstGeom>
          <a:noFill/>
        </p:spPr>
        <p:txBody>
          <a:bodyPr wrap="square" rtlCol="0">
            <a:spAutoFit/>
          </a:bodyPr>
          <a:lstStyle/>
          <a:p>
            <a:r>
              <a:rPr lang="es-CO" dirty="0">
                <a:latin typeface="Arial Narrow" panose="020B0606020202030204" pitchFamily="34" charset="0"/>
              </a:rPr>
              <a:t>Ingrese o escanee el siguiente Link para registrar sus asistencia y realice el Pos-test ( Si no lo realiza no le  permitirá avanzar y no contara como realizada  la capacitación) :</a:t>
            </a:r>
          </a:p>
        </p:txBody>
      </p:sp>
      <p:pic>
        <p:nvPicPr>
          <p:cNvPr id="5" name="Picture 6" descr="Señalar con el dedo ">
            <a:extLst>
              <a:ext uri="{FF2B5EF4-FFF2-40B4-BE49-F238E27FC236}">
                <a16:creationId xmlns:a16="http://schemas.microsoft.com/office/drawing/2014/main" id="{F71EAA58-0533-1E18-4CE8-5E135827E9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9295" y="955537"/>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D2BC9E4E-A39A-83B1-B8E1-C503A0F11B6F}"/>
              </a:ext>
            </a:extLst>
          </p:cNvPr>
          <p:cNvPicPr>
            <a:picLocks noChangeAspect="1"/>
          </p:cNvPicPr>
          <p:nvPr/>
        </p:nvPicPr>
        <p:blipFill>
          <a:blip r:embed="rId7"/>
          <a:stretch>
            <a:fillRect/>
          </a:stretch>
        </p:blipFill>
        <p:spPr>
          <a:xfrm>
            <a:off x="3077713" y="3904179"/>
            <a:ext cx="5617399" cy="1519805"/>
          </a:xfrm>
          <a:prstGeom prst="rect">
            <a:avLst/>
          </a:prstGeom>
        </p:spPr>
      </p:pic>
      <p:pic>
        <p:nvPicPr>
          <p:cNvPr id="6" name="Imagen 5"/>
          <p:cNvPicPr>
            <a:picLocks noChangeAspect="1"/>
          </p:cNvPicPr>
          <p:nvPr/>
        </p:nvPicPr>
        <p:blipFill rotWithShape="1">
          <a:blip r:embed="rId8" cstate="print">
            <a:extLst>
              <a:ext uri="{28A0092B-C50C-407E-A947-70E740481C1C}">
                <a14:useLocalDpi xmlns:a14="http://schemas.microsoft.com/office/drawing/2010/main" val="0"/>
              </a:ext>
            </a:extLst>
          </a:blip>
          <a:srcRect l="24273" t="36806" r="24835" b="14180"/>
          <a:stretch/>
        </p:blipFill>
        <p:spPr>
          <a:xfrm>
            <a:off x="16955" y="3481617"/>
            <a:ext cx="3029634" cy="2917840"/>
          </a:xfrm>
          <a:prstGeom prst="rect">
            <a:avLst/>
          </a:prstGeom>
        </p:spPr>
      </p:pic>
      <p:pic>
        <p:nvPicPr>
          <p:cNvPr id="7" name="Sonido grabado">
            <a:hlinkClick r:id="" action="ppaction://media"/>
            <a:extLst>
              <a:ext uri="{FF2B5EF4-FFF2-40B4-BE49-F238E27FC236}">
                <a16:creationId xmlns:a16="http://schemas.microsoft.com/office/drawing/2014/main" id="{D2E05ADB-433A-5082-8D13-60F970D29C8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2895" y="894686"/>
            <a:ext cx="609600" cy="609600"/>
          </a:xfrm>
          <a:prstGeom prst="rect">
            <a:avLst/>
          </a:prstGeom>
        </p:spPr>
      </p:pic>
    </p:spTree>
    <p:extLst>
      <p:ext uri="{BB962C8B-B14F-4D97-AF65-F5344CB8AC3E}">
        <p14:creationId xmlns:p14="http://schemas.microsoft.com/office/powerpoint/2010/main" val="5847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2" name="CuadroTexto 1">
            <a:extLst>
              <a:ext uri="{FF2B5EF4-FFF2-40B4-BE49-F238E27FC236}">
                <a16:creationId xmlns:a16="http://schemas.microsoft.com/office/drawing/2014/main" id="{27097F2E-C252-3A59-07D5-C3D270C22920}"/>
              </a:ext>
            </a:extLst>
          </p:cNvPr>
          <p:cNvSpPr txBox="1"/>
          <p:nvPr/>
        </p:nvSpPr>
        <p:spPr>
          <a:xfrm>
            <a:off x="2993826" y="2808240"/>
            <a:ext cx="4043077" cy="2308324"/>
          </a:xfrm>
          <a:prstGeom prst="rect">
            <a:avLst/>
          </a:prstGeom>
          <a:noFill/>
        </p:spPr>
        <p:txBody>
          <a:bodyPr wrap="square" rtlCol="0">
            <a:spAutoFit/>
          </a:bodyPr>
          <a:lstStyle/>
          <a:p>
            <a:r>
              <a:rPr lang="es-CO" sz="2800" b="1" dirty="0">
                <a:latin typeface="Arial Narrow" panose="020B0606020202030204" pitchFamily="34" charset="0"/>
              </a:rPr>
              <a:t>Gracias</a:t>
            </a:r>
          </a:p>
          <a:p>
            <a:endParaRPr lang="es-CO" sz="2800" b="1" dirty="0">
              <a:latin typeface="Arial Narrow" panose="020B0606020202030204" pitchFamily="34" charset="0"/>
            </a:endParaRPr>
          </a:p>
          <a:p>
            <a:r>
              <a:rPr lang="es-CO" sz="1600" dirty="0">
                <a:latin typeface="Arial Narrow" panose="020B0606020202030204" pitchFamily="34" charset="0"/>
              </a:rPr>
              <a:t>Luz Villamil Ripoll</a:t>
            </a:r>
          </a:p>
          <a:p>
            <a:r>
              <a:rPr lang="es-CO" dirty="0">
                <a:latin typeface="Arial Narrow" panose="020B0606020202030204" pitchFamily="34" charset="0"/>
              </a:rPr>
              <a:t>Bacterióloga  Esp. Epidemiologia</a:t>
            </a:r>
          </a:p>
          <a:p>
            <a:r>
              <a:rPr lang="es-CO" dirty="0">
                <a:latin typeface="Arial Narrow" panose="020B0606020202030204" pitchFamily="34" charset="0"/>
              </a:rPr>
              <a:t>E.S.E. Alejandro Prospero Reverend</a:t>
            </a:r>
            <a:br>
              <a:rPr lang="es-CO" dirty="0">
                <a:latin typeface="Arial Narrow" panose="020B0606020202030204" pitchFamily="34" charset="0"/>
              </a:rPr>
            </a:br>
            <a:r>
              <a:rPr lang="es-CO" dirty="0">
                <a:solidFill>
                  <a:schemeClr val="accent1">
                    <a:lumMod val="75000"/>
                  </a:schemeClr>
                </a:solidFill>
                <a:latin typeface="Arial Narrow" panose="020B0606020202030204" pitchFamily="34" charset="0"/>
              </a:rPr>
              <a:t>epidemiologia</a:t>
            </a:r>
            <a:r>
              <a:rPr lang="es-CO" dirty="0">
                <a:latin typeface="Arial Narrow" panose="020B0606020202030204" pitchFamily="34" charset="0"/>
                <a:hlinkClick r:id="rId4"/>
              </a:rPr>
              <a:t>@esealprorev.gov.co</a:t>
            </a:r>
            <a:br>
              <a:rPr lang="es-CO" dirty="0">
                <a:latin typeface="Arial Narrow" panose="020B0606020202030204" pitchFamily="34" charset="0"/>
              </a:rPr>
            </a:br>
            <a:r>
              <a:rPr lang="es-CO" dirty="0">
                <a:latin typeface="Arial Narrow" panose="020B0606020202030204" pitchFamily="34" charset="0"/>
              </a:rPr>
              <a:t>Tel: 3104715611</a:t>
            </a:r>
          </a:p>
        </p:txBody>
      </p:sp>
    </p:spTree>
    <p:extLst>
      <p:ext uri="{BB962C8B-B14F-4D97-AF65-F5344CB8AC3E}">
        <p14:creationId xmlns:p14="http://schemas.microsoft.com/office/powerpoint/2010/main" val="342678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2" name="CuadroTexto 1">
            <a:extLst>
              <a:ext uri="{FF2B5EF4-FFF2-40B4-BE49-F238E27FC236}">
                <a16:creationId xmlns:a16="http://schemas.microsoft.com/office/drawing/2014/main" id="{8855805F-A098-3AB3-D985-EF13CD173B1C}"/>
              </a:ext>
            </a:extLst>
          </p:cNvPr>
          <p:cNvSpPr txBox="1"/>
          <p:nvPr/>
        </p:nvSpPr>
        <p:spPr>
          <a:xfrm>
            <a:off x="687503" y="2758340"/>
            <a:ext cx="889859"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s-MX" dirty="0">
                <a:latin typeface="Arial Narrow" panose="020B0606020202030204" pitchFamily="34" charset="0"/>
              </a:rPr>
              <a:t>Pre-Test</a:t>
            </a:r>
            <a:endParaRPr lang="es-CO" dirty="0">
              <a:latin typeface="Arial Narrow" panose="020B0606020202030204" pitchFamily="34" charset="0"/>
            </a:endParaRPr>
          </a:p>
        </p:txBody>
      </p:sp>
      <p:sp>
        <p:nvSpPr>
          <p:cNvPr id="8" name="CuadroTexto 7">
            <a:extLst>
              <a:ext uri="{FF2B5EF4-FFF2-40B4-BE49-F238E27FC236}">
                <a16:creationId xmlns:a16="http://schemas.microsoft.com/office/drawing/2014/main" id="{646ACE26-1E20-92FD-29BF-38767291BEB9}"/>
              </a:ext>
            </a:extLst>
          </p:cNvPr>
          <p:cNvSpPr txBox="1"/>
          <p:nvPr/>
        </p:nvSpPr>
        <p:spPr>
          <a:xfrm>
            <a:off x="2360358" y="2610170"/>
            <a:ext cx="5916161" cy="830997"/>
          </a:xfrm>
          <a:prstGeom prst="rect">
            <a:avLst/>
          </a:prstGeom>
          <a:noFill/>
        </p:spPr>
        <p:txBody>
          <a:bodyPr wrap="square">
            <a:spAutoFit/>
          </a:bodyPr>
          <a:lstStyle/>
          <a:p>
            <a:r>
              <a:rPr lang="es-CO" sz="1600" dirty="0"/>
              <a:t>https://forms.office.com/Pages/ResponsePage.aspx?id=DQSIkWdsW0yxEjajBLZtrQAAAAAAAAAAAAYAAF5mj2RUMUFTNjFITjZSUTZENFhJOUNZVzFUOEc1Ny4u</a:t>
            </a:r>
          </a:p>
        </p:txBody>
      </p:sp>
      <p:sp>
        <p:nvSpPr>
          <p:cNvPr id="9" name="CuadroTexto 8">
            <a:extLst>
              <a:ext uri="{FF2B5EF4-FFF2-40B4-BE49-F238E27FC236}">
                <a16:creationId xmlns:a16="http://schemas.microsoft.com/office/drawing/2014/main" id="{7F9C2D0B-F4D6-83C8-8659-211C889BE872}"/>
              </a:ext>
            </a:extLst>
          </p:cNvPr>
          <p:cNvSpPr txBox="1"/>
          <p:nvPr/>
        </p:nvSpPr>
        <p:spPr>
          <a:xfrm>
            <a:off x="526147" y="1086297"/>
            <a:ext cx="7909038" cy="923330"/>
          </a:xfrm>
          <a:prstGeom prst="rect">
            <a:avLst/>
          </a:prstGeom>
          <a:noFill/>
        </p:spPr>
        <p:txBody>
          <a:bodyPr wrap="square" rtlCol="0">
            <a:spAutoFit/>
          </a:bodyPr>
          <a:lstStyle/>
          <a:p>
            <a:endParaRPr lang="es-CO" dirty="0">
              <a:latin typeface="Arial Narrow" panose="020B0606020202030204" pitchFamily="34" charset="0"/>
            </a:endParaRPr>
          </a:p>
          <a:p>
            <a:r>
              <a:rPr lang="es-CO" dirty="0">
                <a:latin typeface="Arial Narrow" panose="020B0606020202030204" pitchFamily="34" charset="0"/>
              </a:rPr>
              <a:t>Ingrese o escanee el siguiente Link para registrar sus asistencia y realice el Pre-test ( Si no lo realiza no le  permitirá avanzar y no contara como realizada  la capacitación) :</a:t>
            </a:r>
          </a:p>
        </p:txBody>
      </p:sp>
      <p:pic>
        <p:nvPicPr>
          <p:cNvPr id="13" name="Picture 6" descr="Señalar con el dedo ">
            <a:extLst>
              <a:ext uri="{FF2B5EF4-FFF2-40B4-BE49-F238E27FC236}">
                <a16:creationId xmlns:a16="http://schemas.microsoft.com/office/drawing/2014/main" id="{5512EF44-4A2A-95C4-2D22-8A36243A1F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3936" y="787431"/>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73E94D95-E7D1-2F73-B6C5-1C3609839D8C}"/>
              </a:ext>
            </a:extLst>
          </p:cNvPr>
          <p:cNvPicPr>
            <a:picLocks noChangeAspect="1"/>
          </p:cNvPicPr>
          <p:nvPr/>
        </p:nvPicPr>
        <p:blipFill>
          <a:blip r:embed="rId7"/>
          <a:stretch>
            <a:fillRect/>
          </a:stretch>
        </p:blipFill>
        <p:spPr>
          <a:xfrm>
            <a:off x="3122219" y="4813275"/>
            <a:ext cx="5154300" cy="1405718"/>
          </a:xfrm>
          <a:prstGeom prst="rect">
            <a:avLst/>
          </a:prstGeom>
        </p:spPr>
      </p:pic>
      <p:pic>
        <p:nvPicPr>
          <p:cNvPr id="5" name="Imagen 4"/>
          <p:cNvPicPr>
            <a:picLocks noChangeAspect="1"/>
          </p:cNvPicPr>
          <p:nvPr/>
        </p:nvPicPr>
        <p:blipFill rotWithShape="1">
          <a:blip r:embed="rId8" cstate="print">
            <a:extLst>
              <a:ext uri="{28A0092B-C50C-407E-A947-70E740481C1C}">
                <a14:useLocalDpi xmlns:a14="http://schemas.microsoft.com/office/drawing/2010/main" val="0"/>
              </a:ext>
            </a:extLst>
          </a:blip>
          <a:srcRect l="25577" t="35507" r="24828" b="14375"/>
          <a:stretch/>
        </p:blipFill>
        <p:spPr>
          <a:xfrm>
            <a:off x="353869" y="3894546"/>
            <a:ext cx="2446986" cy="2472744"/>
          </a:xfrm>
          <a:prstGeom prst="rect">
            <a:avLst/>
          </a:prstGeom>
        </p:spPr>
      </p:pic>
      <p:pic>
        <p:nvPicPr>
          <p:cNvPr id="6" name="Sonido grabado">
            <a:hlinkClick r:id="" action="ppaction://media"/>
            <a:extLst>
              <a:ext uri="{FF2B5EF4-FFF2-40B4-BE49-F238E27FC236}">
                <a16:creationId xmlns:a16="http://schemas.microsoft.com/office/drawing/2014/main" id="{8CAFC48E-79CD-CD64-C53B-5845DA052B4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318438" y="738602"/>
            <a:ext cx="609600" cy="609600"/>
          </a:xfrm>
          <a:prstGeom prst="rect">
            <a:avLst/>
          </a:prstGeom>
        </p:spPr>
      </p:pic>
    </p:spTree>
    <p:extLst>
      <p:ext uri="{BB962C8B-B14F-4D97-AF65-F5344CB8AC3E}">
        <p14:creationId xmlns:p14="http://schemas.microsoft.com/office/powerpoint/2010/main" val="22411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A6E1-A9BB-19DC-DBDB-D2F1830B14D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220C749-89DC-FEF1-8EBA-FE6D65A98F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a:extLst>
              <a:ext uri="{FF2B5EF4-FFF2-40B4-BE49-F238E27FC236}">
                <a16:creationId xmlns:a16="http://schemas.microsoft.com/office/drawing/2014/main" id="{B1CB018E-5334-0932-7D58-67A08990A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5" name="CuadroTexto 4">
            <a:extLst>
              <a:ext uri="{FF2B5EF4-FFF2-40B4-BE49-F238E27FC236}">
                <a16:creationId xmlns:a16="http://schemas.microsoft.com/office/drawing/2014/main" id="{D99251C9-90E7-46C8-7C46-5CC1F39268DC}"/>
              </a:ext>
            </a:extLst>
          </p:cNvPr>
          <p:cNvSpPr txBox="1"/>
          <p:nvPr/>
        </p:nvSpPr>
        <p:spPr>
          <a:xfrm>
            <a:off x="2968487" y="564826"/>
            <a:ext cx="2779475" cy="830997"/>
          </a:xfrm>
          <a:prstGeom prst="rect">
            <a:avLst/>
          </a:prstGeom>
          <a:noFill/>
        </p:spPr>
        <p:txBody>
          <a:bodyPr wrap="square" rtlCol="0">
            <a:spAutoFit/>
          </a:bodyPr>
          <a:lstStyle/>
          <a:p>
            <a:pPr algn="ctr"/>
            <a:r>
              <a:rPr lang="es-ES" sz="2400" b="1" dirty="0">
                <a:latin typeface="Arial Narrow" panose="020B0606020202030204" pitchFamily="34" charset="0"/>
              </a:rPr>
              <a:t>V</a:t>
            </a:r>
            <a:r>
              <a:rPr lang="es-CO" sz="2400" b="1" dirty="0">
                <a:latin typeface="Arial Narrow" panose="020B0606020202030204" pitchFamily="34" charset="0"/>
              </a:rPr>
              <a:t>SP TOS FERINA</a:t>
            </a:r>
          </a:p>
          <a:p>
            <a:pPr algn="ctr"/>
            <a:r>
              <a:rPr lang="es-CO" sz="2400" b="1" dirty="0">
                <a:latin typeface="Arial Narrow" panose="020B0606020202030204" pitchFamily="34" charset="0"/>
              </a:rPr>
              <a:t>INTRODUCCION </a:t>
            </a:r>
          </a:p>
        </p:txBody>
      </p:sp>
      <p:sp>
        <p:nvSpPr>
          <p:cNvPr id="13" name="CuadroTexto 12">
            <a:extLst>
              <a:ext uri="{FF2B5EF4-FFF2-40B4-BE49-F238E27FC236}">
                <a16:creationId xmlns:a16="http://schemas.microsoft.com/office/drawing/2014/main" id="{EA796E3E-0DF7-2861-1382-302B2E04580D}"/>
              </a:ext>
            </a:extLst>
          </p:cNvPr>
          <p:cNvSpPr txBox="1"/>
          <p:nvPr/>
        </p:nvSpPr>
        <p:spPr>
          <a:xfrm>
            <a:off x="4205355" y="1619042"/>
            <a:ext cx="4678018" cy="2308324"/>
          </a:xfrm>
          <a:prstGeom prst="rect">
            <a:avLst/>
          </a:prstGeom>
          <a:noFill/>
        </p:spPr>
        <p:txBody>
          <a:bodyPr wrap="square">
            <a:spAutoFit/>
          </a:bodyPr>
          <a:lstStyle/>
          <a:p>
            <a:pPr algn="just"/>
            <a:r>
              <a:rPr lang="es-ES" sz="1600" dirty="0"/>
              <a:t>La tos ferina ( coqueluche o tos convulsa), es una enfermedad respiratoria de notificación obligatoria inmunoprevenible, que afecta a todos los grupos de edad, especialmente a los menores de un año. </a:t>
            </a:r>
          </a:p>
          <a:p>
            <a:pPr algn="just"/>
            <a:endParaRPr lang="es-ES" sz="1600" dirty="0"/>
          </a:p>
          <a:p>
            <a:pPr algn="just"/>
            <a:r>
              <a:rPr lang="es-ES" sz="1600" dirty="0"/>
              <a:t>Es causada por la bacteria Bordetella pertussis, la cual se transmite de persona a persona a través de gotículas respiratorias expulsadas al toser, estornudar o hablar. </a:t>
            </a:r>
            <a:r>
              <a:rPr lang="es-ES" sz="1100" dirty="0"/>
              <a:t>Circular 11 de febrero 2025</a:t>
            </a:r>
            <a:endParaRPr lang="es-CO" sz="1100" dirty="0">
              <a:latin typeface="Arial Narrow" panose="020B0606020202030204" pitchFamily="34" charset="0"/>
            </a:endParaRPr>
          </a:p>
        </p:txBody>
      </p:sp>
      <p:sp>
        <p:nvSpPr>
          <p:cNvPr id="17" name="CuadroTexto 16">
            <a:extLst>
              <a:ext uri="{FF2B5EF4-FFF2-40B4-BE49-F238E27FC236}">
                <a16:creationId xmlns:a16="http://schemas.microsoft.com/office/drawing/2014/main" id="{B4AFED6F-864E-386A-1AFB-C069FC752808}"/>
              </a:ext>
            </a:extLst>
          </p:cNvPr>
          <p:cNvSpPr txBox="1"/>
          <p:nvPr/>
        </p:nvSpPr>
        <p:spPr>
          <a:xfrm>
            <a:off x="36999" y="6238557"/>
            <a:ext cx="9144001" cy="215444"/>
          </a:xfrm>
          <a:prstGeom prst="rect">
            <a:avLst/>
          </a:prstGeom>
          <a:noFill/>
        </p:spPr>
        <p:txBody>
          <a:bodyPr wrap="square">
            <a:spAutoFit/>
          </a:bodyPr>
          <a:lstStyle/>
          <a:p>
            <a:r>
              <a:rPr lang="en-US" sz="800" dirty="0">
                <a:latin typeface="Arial Narrow" panose="020B0606020202030204" pitchFamily="34" charset="0"/>
              </a:rPr>
              <a:t>1. </a:t>
            </a:r>
            <a:r>
              <a:rPr lang="en-US" sz="800" dirty="0">
                <a:latin typeface="Arial Narrow" panose="020B0606020202030204" pitchFamily="34" charset="0"/>
                <a:hlinkClick r:id="rId4"/>
              </a:rPr>
              <a:t>https://www.ins.gov.co/buscador-eventos/Lineamientos/Pro_Tos%20ferina%202024.pdf</a:t>
            </a:r>
            <a:r>
              <a:rPr lang="en-US" sz="800" dirty="0">
                <a:latin typeface="Arial Narrow" panose="020B0606020202030204" pitchFamily="34" charset="0"/>
              </a:rPr>
              <a:t>, 2. </a:t>
            </a:r>
            <a:r>
              <a:rPr lang="en-US" sz="800" dirty="0">
                <a:latin typeface="Arial Narrow" panose="020B0606020202030204" pitchFamily="34" charset="0"/>
                <a:hlinkClick r:id="rId5"/>
              </a:rPr>
              <a:t>https://www.minsalud.gov.co/Normatividad_Nuevo/Circular%20Externa%20Conjunta%20No%20011%20de%202025.pdf</a:t>
            </a:r>
            <a:r>
              <a:rPr lang="en-US" sz="800" dirty="0">
                <a:latin typeface="Arial Narrow" panose="020B0606020202030204" pitchFamily="34" charset="0"/>
              </a:rPr>
              <a:t> </a:t>
            </a:r>
            <a:endParaRPr lang="es-CO" sz="800" dirty="0">
              <a:latin typeface="Arial Narrow" panose="020B0606020202030204" pitchFamily="34" charset="0"/>
            </a:endParaRPr>
          </a:p>
        </p:txBody>
      </p:sp>
      <p:pic>
        <p:nvPicPr>
          <p:cNvPr id="1030" name="Picture 6" descr="Señalar con el dedo ">
            <a:extLst>
              <a:ext uri="{FF2B5EF4-FFF2-40B4-BE49-F238E27FC236}">
                <a16:creationId xmlns:a16="http://schemas.microsoft.com/office/drawing/2014/main" id="{25495B6A-A440-D942-F4BC-F64984495D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4364" y="974945"/>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63CA0800-6AC3-51CD-E736-E6A33811CD30}"/>
              </a:ext>
            </a:extLst>
          </p:cNvPr>
          <p:cNvPicPr>
            <a:picLocks noChangeAspect="1"/>
          </p:cNvPicPr>
          <p:nvPr/>
        </p:nvPicPr>
        <p:blipFill>
          <a:blip r:embed="rId7"/>
          <a:stretch>
            <a:fillRect/>
          </a:stretch>
        </p:blipFill>
        <p:spPr>
          <a:xfrm>
            <a:off x="570805" y="1811024"/>
            <a:ext cx="3388122" cy="3825046"/>
          </a:xfrm>
          <a:prstGeom prst="rect">
            <a:avLst/>
          </a:prstGeom>
        </p:spPr>
      </p:pic>
      <p:sp>
        <p:nvSpPr>
          <p:cNvPr id="7" name="CuadroTexto 6">
            <a:extLst>
              <a:ext uri="{FF2B5EF4-FFF2-40B4-BE49-F238E27FC236}">
                <a16:creationId xmlns:a16="http://schemas.microsoft.com/office/drawing/2014/main" id="{7D7B673C-700D-126F-BBFF-2160A616F39E}"/>
              </a:ext>
            </a:extLst>
          </p:cNvPr>
          <p:cNvSpPr txBox="1"/>
          <p:nvPr/>
        </p:nvSpPr>
        <p:spPr>
          <a:xfrm>
            <a:off x="4205355" y="3945822"/>
            <a:ext cx="4822133" cy="2062103"/>
          </a:xfrm>
          <a:prstGeom prst="rect">
            <a:avLst/>
          </a:prstGeom>
          <a:noFill/>
        </p:spPr>
        <p:txBody>
          <a:bodyPr wrap="square">
            <a:spAutoFit/>
          </a:bodyPr>
          <a:lstStyle/>
          <a:p>
            <a:pPr algn="just"/>
            <a:r>
              <a:rPr lang="es-ES" sz="1600" b="1" dirty="0"/>
              <a:t>Fase catarral: </a:t>
            </a:r>
            <a:r>
              <a:rPr lang="es-ES" sz="1600" dirty="0"/>
              <a:t> Resfriado común, con secreción nasal, fiebre baja y estornudos. Sin embargo, después de una o dos semanas.</a:t>
            </a:r>
          </a:p>
          <a:p>
            <a:pPr algn="just"/>
            <a:endParaRPr lang="es-ES" sz="1600" dirty="0"/>
          </a:p>
          <a:p>
            <a:pPr algn="just"/>
            <a:r>
              <a:rPr lang="es-ES" sz="1600" b="1" dirty="0"/>
              <a:t>Fase paroxística</a:t>
            </a:r>
            <a:r>
              <a:rPr lang="es-ES" sz="1600" dirty="0"/>
              <a:t>: Episodios intensos de tos que causan vómitos, dificultad para respirar y agotamiento, grave en lactantes, niños menores de cinco años y mujeres en estado de embarazo.</a:t>
            </a:r>
            <a:endParaRPr lang="es-CO" sz="1600" dirty="0">
              <a:latin typeface="Arial Narrow" panose="020B0606020202030204" pitchFamily="34" charset="0"/>
            </a:endParaRPr>
          </a:p>
        </p:txBody>
      </p:sp>
    </p:spTree>
    <p:extLst>
      <p:ext uri="{BB962C8B-B14F-4D97-AF65-F5344CB8AC3E}">
        <p14:creationId xmlns:p14="http://schemas.microsoft.com/office/powerpoint/2010/main" val="123018333"/>
      </p:ext>
    </p:extLst>
  </p:cSld>
  <p:clrMapOvr>
    <a:masterClrMapping/>
  </p:clrMapOvr>
  <mc:AlternateContent xmlns:mc="http://schemas.openxmlformats.org/markup-compatibility/2006" xmlns:p14="http://schemas.microsoft.com/office/powerpoint/2010/main">
    <mc:Choice Requires="p14">
      <p:transition spd="slow" p14:dur="2000" advTm="92582"/>
    </mc:Choice>
    <mc:Fallback xmlns="">
      <p:transition spd="slow" advTm="925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73906B-2181-BBE2-F90F-97683071D2AC}"/>
              </a:ext>
            </a:extLst>
          </p:cNvPr>
          <p:cNvPicPr>
            <a:picLocks noChangeAspect="1"/>
          </p:cNvPicPr>
          <p:nvPr/>
        </p:nvPicPr>
        <p:blipFill>
          <a:blip r:embed="rId2"/>
          <a:stretch>
            <a:fillRect/>
          </a:stretch>
        </p:blipFill>
        <p:spPr>
          <a:xfrm>
            <a:off x="561975" y="1550505"/>
            <a:ext cx="8020050" cy="5122172"/>
          </a:xfrm>
          <a:prstGeom prst="rect">
            <a:avLst/>
          </a:prstGeom>
        </p:spPr>
      </p:pic>
      <p:pic>
        <p:nvPicPr>
          <p:cNvPr id="4" name="Imagen 3">
            <a:extLst>
              <a:ext uri="{FF2B5EF4-FFF2-40B4-BE49-F238E27FC236}">
                <a16:creationId xmlns:a16="http://schemas.microsoft.com/office/drawing/2014/main" id="{D57F66EC-6923-484D-5DF5-03E010FB1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88" y="0"/>
            <a:ext cx="8138159" cy="666705"/>
          </a:xfrm>
          <a:prstGeom prst="rect">
            <a:avLst/>
          </a:prstGeom>
        </p:spPr>
      </p:pic>
      <p:sp>
        <p:nvSpPr>
          <p:cNvPr id="5" name="CuadroTexto 4">
            <a:extLst>
              <a:ext uri="{FF2B5EF4-FFF2-40B4-BE49-F238E27FC236}">
                <a16:creationId xmlns:a16="http://schemas.microsoft.com/office/drawing/2014/main" id="{A0FE5F46-684E-7A1B-DD38-C4E10CB1A82D}"/>
              </a:ext>
            </a:extLst>
          </p:cNvPr>
          <p:cNvSpPr txBox="1"/>
          <p:nvPr/>
        </p:nvSpPr>
        <p:spPr>
          <a:xfrm>
            <a:off x="2968487" y="564826"/>
            <a:ext cx="2779475" cy="1200329"/>
          </a:xfrm>
          <a:prstGeom prst="rect">
            <a:avLst/>
          </a:prstGeom>
          <a:noFill/>
        </p:spPr>
        <p:txBody>
          <a:bodyPr wrap="square" rtlCol="0">
            <a:spAutoFit/>
          </a:bodyPr>
          <a:lstStyle/>
          <a:p>
            <a:pPr algn="ctr"/>
            <a:r>
              <a:rPr lang="es-ES" sz="2400" b="1" dirty="0">
                <a:latin typeface="Arial Narrow" panose="020B0606020202030204" pitchFamily="34" charset="0"/>
              </a:rPr>
              <a:t>FASES DE LA </a:t>
            </a:r>
          </a:p>
          <a:p>
            <a:pPr algn="ctr"/>
            <a:r>
              <a:rPr lang="es-CO" sz="2400" b="1" dirty="0">
                <a:latin typeface="Arial Narrow" panose="020B0606020202030204" pitchFamily="34" charset="0"/>
              </a:rPr>
              <a:t> TOS FERINA</a:t>
            </a:r>
          </a:p>
          <a:p>
            <a:pPr algn="ctr"/>
            <a:endParaRPr lang="es-CO" sz="2400" b="1" dirty="0">
              <a:latin typeface="Arial Narrow" panose="020B0606020202030204" pitchFamily="34" charset="0"/>
            </a:endParaRPr>
          </a:p>
        </p:txBody>
      </p:sp>
    </p:spTree>
    <p:extLst>
      <p:ext uri="{BB962C8B-B14F-4D97-AF65-F5344CB8AC3E}">
        <p14:creationId xmlns:p14="http://schemas.microsoft.com/office/powerpoint/2010/main" val="35001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3C30B3-5365-0471-AB84-7327775EC511}"/>
              </a:ext>
            </a:extLst>
          </p:cNvPr>
          <p:cNvSpPr txBox="1"/>
          <p:nvPr/>
        </p:nvSpPr>
        <p:spPr>
          <a:xfrm>
            <a:off x="2398643" y="564826"/>
            <a:ext cx="3949148" cy="830997"/>
          </a:xfrm>
          <a:prstGeom prst="rect">
            <a:avLst/>
          </a:prstGeom>
          <a:noFill/>
        </p:spPr>
        <p:txBody>
          <a:bodyPr wrap="square" rtlCol="0">
            <a:spAutoFit/>
          </a:bodyPr>
          <a:lstStyle/>
          <a:p>
            <a:pPr algn="ctr"/>
            <a:r>
              <a:rPr lang="es-ES" sz="2400" b="1" dirty="0">
                <a:latin typeface="Arial Narrow" panose="020B0606020202030204" pitchFamily="34" charset="0"/>
              </a:rPr>
              <a:t>V</a:t>
            </a:r>
            <a:r>
              <a:rPr lang="es-CO" sz="2400" b="1" dirty="0">
                <a:latin typeface="Arial Narrow" panose="020B0606020202030204" pitchFamily="34" charset="0"/>
              </a:rPr>
              <a:t>SP TOS FERINA</a:t>
            </a:r>
          </a:p>
          <a:p>
            <a:pPr algn="ctr"/>
            <a:r>
              <a:rPr lang="es-CO" sz="2400" b="1" dirty="0">
                <a:latin typeface="Arial Narrow" panose="020B0606020202030204" pitchFamily="34" charset="0"/>
              </a:rPr>
              <a:t>INTRODUCCION </a:t>
            </a:r>
          </a:p>
        </p:txBody>
      </p:sp>
      <p:pic>
        <p:nvPicPr>
          <p:cNvPr id="4" name="Imagen 3">
            <a:extLst>
              <a:ext uri="{FF2B5EF4-FFF2-40B4-BE49-F238E27FC236}">
                <a16:creationId xmlns:a16="http://schemas.microsoft.com/office/drawing/2014/main" id="{B3689DF5-60B1-8B68-319D-209EA7B83E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6" name="Imagen 5">
            <a:extLst>
              <a:ext uri="{FF2B5EF4-FFF2-40B4-BE49-F238E27FC236}">
                <a16:creationId xmlns:a16="http://schemas.microsoft.com/office/drawing/2014/main" id="{8A345D29-E5AE-CFBF-1CA9-B286345B65FA}"/>
              </a:ext>
            </a:extLst>
          </p:cNvPr>
          <p:cNvPicPr>
            <a:picLocks noChangeAspect="1"/>
          </p:cNvPicPr>
          <p:nvPr/>
        </p:nvPicPr>
        <p:blipFill>
          <a:blip r:embed="rId3"/>
          <a:stretch>
            <a:fillRect/>
          </a:stretch>
        </p:blipFill>
        <p:spPr>
          <a:xfrm>
            <a:off x="410818" y="1626848"/>
            <a:ext cx="8284294" cy="4429395"/>
          </a:xfrm>
          <a:prstGeom prst="rect">
            <a:avLst/>
          </a:prstGeom>
        </p:spPr>
      </p:pic>
      <p:sp>
        <p:nvSpPr>
          <p:cNvPr id="8" name="CuadroTexto 7">
            <a:extLst>
              <a:ext uri="{FF2B5EF4-FFF2-40B4-BE49-F238E27FC236}">
                <a16:creationId xmlns:a16="http://schemas.microsoft.com/office/drawing/2014/main" id="{2AFD0CED-D2E9-2DDC-0796-767F04EF6DE4}"/>
              </a:ext>
            </a:extLst>
          </p:cNvPr>
          <p:cNvSpPr txBox="1"/>
          <p:nvPr/>
        </p:nvSpPr>
        <p:spPr>
          <a:xfrm>
            <a:off x="276609" y="6154867"/>
            <a:ext cx="8456573" cy="307777"/>
          </a:xfrm>
          <a:prstGeom prst="rect">
            <a:avLst/>
          </a:prstGeom>
          <a:noFill/>
        </p:spPr>
        <p:txBody>
          <a:bodyPr wrap="square">
            <a:spAutoFit/>
          </a:bodyPr>
          <a:lstStyle/>
          <a:p>
            <a:r>
              <a:rPr lang="es-MX" sz="1400" b="1" u="sng" dirty="0">
                <a:latin typeface="Arial Narrow" panose="020B0606020202030204" pitchFamily="34" charset="0"/>
              </a:rPr>
              <a:t>1. https://www.ins.gov.co/buscador-eventos/Lineamientos/Pro_Tos%20ferina%202024.pdf</a:t>
            </a:r>
            <a:endParaRPr lang="es-CO" sz="1400" dirty="0"/>
          </a:p>
        </p:txBody>
      </p:sp>
    </p:spTree>
    <p:extLst>
      <p:ext uri="{BB962C8B-B14F-4D97-AF65-F5344CB8AC3E}">
        <p14:creationId xmlns:p14="http://schemas.microsoft.com/office/powerpoint/2010/main" val="105350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EDFC-2CA6-4605-5C1F-486E1E2FA16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85936BA-AF3C-66C4-3C0C-E3D05AB8D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18" y="17920"/>
            <a:ext cx="8138159" cy="666705"/>
          </a:xfrm>
          <a:prstGeom prst="rect">
            <a:avLst/>
          </a:prstGeom>
        </p:spPr>
      </p:pic>
      <p:pic>
        <p:nvPicPr>
          <p:cNvPr id="4" name="Imagen 3">
            <a:extLst>
              <a:ext uri="{FF2B5EF4-FFF2-40B4-BE49-F238E27FC236}">
                <a16:creationId xmlns:a16="http://schemas.microsoft.com/office/drawing/2014/main" id="{74578110-D3EB-51CF-FCAE-D6A337728B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2" name="CuadroTexto 1">
            <a:extLst>
              <a:ext uri="{FF2B5EF4-FFF2-40B4-BE49-F238E27FC236}">
                <a16:creationId xmlns:a16="http://schemas.microsoft.com/office/drawing/2014/main" id="{43F20DF3-0D27-4545-0100-FE0045343DAE}"/>
              </a:ext>
            </a:extLst>
          </p:cNvPr>
          <p:cNvSpPr txBox="1"/>
          <p:nvPr/>
        </p:nvSpPr>
        <p:spPr>
          <a:xfrm>
            <a:off x="1969451" y="501800"/>
            <a:ext cx="6725111" cy="461665"/>
          </a:xfrm>
          <a:prstGeom prst="rect">
            <a:avLst/>
          </a:prstGeom>
          <a:noFill/>
        </p:spPr>
        <p:txBody>
          <a:bodyPr wrap="none" rtlCol="0">
            <a:spAutoFit/>
          </a:bodyPr>
          <a:lstStyle/>
          <a:p>
            <a:r>
              <a:rPr lang="es-CO" sz="2400" b="1" dirty="0">
                <a:latin typeface="Arial Narrow" panose="020B0606020202030204" pitchFamily="34" charset="0"/>
              </a:rPr>
              <a:t>SITUACION EPIDEMIOLOGICA MUNDIAL Y NACIONAL</a:t>
            </a:r>
          </a:p>
        </p:txBody>
      </p:sp>
      <p:sp>
        <p:nvSpPr>
          <p:cNvPr id="6" name="CuadroTexto 5">
            <a:extLst>
              <a:ext uri="{FF2B5EF4-FFF2-40B4-BE49-F238E27FC236}">
                <a16:creationId xmlns:a16="http://schemas.microsoft.com/office/drawing/2014/main" id="{2533CCFB-8F86-98C7-984F-8BC2AF8FF1E7}"/>
              </a:ext>
            </a:extLst>
          </p:cNvPr>
          <p:cNvSpPr txBox="1"/>
          <p:nvPr/>
        </p:nvSpPr>
        <p:spPr>
          <a:xfrm>
            <a:off x="664437" y="1016130"/>
            <a:ext cx="8096347" cy="923330"/>
          </a:xfrm>
          <a:prstGeom prst="rect">
            <a:avLst/>
          </a:prstGeom>
          <a:noFill/>
        </p:spPr>
        <p:txBody>
          <a:bodyPr wrap="square">
            <a:spAutoFit/>
          </a:bodyPr>
          <a:lstStyle/>
          <a:p>
            <a:pPr marL="285750" indent="-285750" algn="just">
              <a:buFont typeface="Arial" panose="020B0604020202020204" pitchFamily="34" charset="0"/>
              <a:buChar char="•"/>
            </a:pPr>
            <a:r>
              <a:rPr lang="es-ES" dirty="0"/>
              <a:t>La Tos ferina es una enfermedad de distribución global con ciclos de brotes cada tres a cinco años; con altas tasas globales de hospitalización, complicaciones y muertes, especialmente en niños menores de dos meses</a:t>
            </a:r>
            <a:r>
              <a:rPr lang="es-MX" dirty="0">
                <a:latin typeface="Arial Narrow" panose="020B0606020202030204" pitchFamily="34" charset="0"/>
              </a:rPr>
              <a:t>.</a:t>
            </a:r>
            <a:endParaRPr lang="es-CO" dirty="0">
              <a:latin typeface="Arial Narrow" panose="020B0606020202030204" pitchFamily="34" charset="0"/>
            </a:endParaRPr>
          </a:p>
        </p:txBody>
      </p:sp>
      <p:sp>
        <p:nvSpPr>
          <p:cNvPr id="10" name="CuadroTexto 9">
            <a:extLst>
              <a:ext uri="{FF2B5EF4-FFF2-40B4-BE49-F238E27FC236}">
                <a16:creationId xmlns:a16="http://schemas.microsoft.com/office/drawing/2014/main" id="{2AD0BF4F-1D29-D471-64D9-F388F974BF80}"/>
              </a:ext>
            </a:extLst>
          </p:cNvPr>
          <p:cNvSpPr txBox="1"/>
          <p:nvPr/>
        </p:nvSpPr>
        <p:spPr>
          <a:xfrm>
            <a:off x="2612958" y="2043820"/>
            <a:ext cx="6036343" cy="2031325"/>
          </a:xfrm>
          <a:prstGeom prst="rect">
            <a:avLst/>
          </a:prstGeom>
          <a:noFill/>
        </p:spPr>
        <p:txBody>
          <a:bodyPr wrap="square">
            <a:spAutoFit/>
          </a:bodyPr>
          <a:lstStyle/>
          <a:p>
            <a:pPr algn="just"/>
            <a:r>
              <a:rPr lang="es-ES" dirty="0"/>
              <a:t>OMS informó una reducción en la incidencia de la tos ferina desde el inicio de la pandemia de COVID-19.</a:t>
            </a:r>
          </a:p>
          <a:p>
            <a:pPr algn="just"/>
            <a:r>
              <a:rPr lang="es-ES" dirty="0"/>
              <a:t>2018:  169.240 casos- Incidencia: 23,3x1.000.000.</a:t>
            </a:r>
          </a:p>
          <a:p>
            <a:r>
              <a:rPr lang="es-ES" dirty="0"/>
              <a:t>2019:  145.486 casos-Incidencia:  22,5x1.000.000.</a:t>
            </a:r>
            <a:br>
              <a:rPr lang="es-MX" dirty="0">
                <a:latin typeface="Arial Narrow" panose="020B0606020202030204" pitchFamily="34" charset="0"/>
              </a:rPr>
            </a:br>
            <a:r>
              <a:rPr lang="es-MX" dirty="0">
                <a:latin typeface="Arial Narrow" panose="020B0606020202030204" pitchFamily="34" charset="0"/>
              </a:rPr>
              <a:t>2020:    69.552   casos- Incidencia:      10 x 1.000.000.</a:t>
            </a:r>
          </a:p>
          <a:p>
            <a:pPr algn="just"/>
            <a:r>
              <a:rPr lang="es-CO" dirty="0">
                <a:latin typeface="Arial Narrow" panose="020B0606020202030204" pitchFamily="34" charset="0"/>
              </a:rPr>
              <a:t>2021:    29.623   casos- Incidencia:     4.6 x 1.000.000.</a:t>
            </a:r>
          </a:p>
          <a:p>
            <a:pPr algn="just"/>
            <a:r>
              <a:rPr lang="es-CO" dirty="0">
                <a:latin typeface="Arial Narrow" panose="020B0606020202030204" pitchFamily="34" charset="0"/>
              </a:rPr>
              <a:t>2022:   69.646    casos- Incidencia:      9.4 x 1.000.000.</a:t>
            </a:r>
          </a:p>
        </p:txBody>
      </p:sp>
      <p:sp>
        <p:nvSpPr>
          <p:cNvPr id="14" name="CuadroTexto 13">
            <a:extLst>
              <a:ext uri="{FF2B5EF4-FFF2-40B4-BE49-F238E27FC236}">
                <a16:creationId xmlns:a16="http://schemas.microsoft.com/office/drawing/2014/main" id="{0773E108-6D94-22BB-1BF9-3F0369B25769}"/>
              </a:ext>
            </a:extLst>
          </p:cNvPr>
          <p:cNvSpPr txBox="1"/>
          <p:nvPr/>
        </p:nvSpPr>
        <p:spPr>
          <a:xfrm>
            <a:off x="664437" y="4075145"/>
            <a:ext cx="8138157" cy="1200329"/>
          </a:xfrm>
          <a:prstGeom prst="rect">
            <a:avLst/>
          </a:prstGeom>
          <a:noFill/>
        </p:spPr>
        <p:txBody>
          <a:bodyPr wrap="square">
            <a:spAutoFit/>
          </a:bodyPr>
          <a:lstStyle/>
          <a:p>
            <a:pPr marL="285750" indent="-285750" algn="just">
              <a:buFont typeface="Arial" panose="020B0604020202020204" pitchFamily="34" charset="0"/>
              <a:buChar char="•"/>
            </a:pPr>
            <a:r>
              <a:rPr lang="es-ES" dirty="0"/>
              <a:t>En 2024 se observó un aumento en varios países Brasil, México, Perú y Estados Unidos, lo que llevó a la OPS a la expedición de una alerta el 24 de julio para el fortalecimiento de la vigilancia del evento y las coberturas vacunales en niños en la región.</a:t>
            </a:r>
            <a:endParaRPr lang="es-CO" dirty="0">
              <a:latin typeface="Arial Narrow" panose="020B0606020202030204" pitchFamily="34" charset="0"/>
            </a:endParaRPr>
          </a:p>
        </p:txBody>
      </p:sp>
      <p:sp>
        <p:nvSpPr>
          <p:cNvPr id="16" name="CuadroTexto 15">
            <a:extLst>
              <a:ext uri="{FF2B5EF4-FFF2-40B4-BE49-F238E27FC236}">
                <a16:creationId xmlns:a16="http://schemas.microsoft.com/office/drawing/2014/main" id="{8FED7143-D58A-49FF-0F36-357C4B0EF4BD}"/>
              </a:ext>
            </a:extLst>
          </p:cNvPr>
          <p:cNvSpPr txBox="1"/>
          <p:nvPr/>
        </p:nvSpPr>
        <p:spPr>
          <a:xfrm>
            <a:off x="741083" y="5331277"/>
            <a:ext cx="7984864" cy="1200329"/>
          </a:xfrm>
          <a:prstGeom prst="rect">
            <a:avLst/>
          </a:prstGeom>
          <a:noFill/>
        </p:spPr>
        <p:txBody>
          <a:bodyPr wrap="square">
            <a:spAutoFit/>
          </a:bodyPr>
          <a:lstStyle/>
          <a:p>
            <a:pPr marL="285750" indent="-285750">
              <a:buFont typeface="Arial" panose="020B0604020202020204" pitchFamily="34" charset="0"/>
              <a:buChar char="•"/>
            </a:pPr>
            <a:r>
              <a:rPr lang="es-MX" dirty="0">
                <a:latin typeface="Arial Narrow" panose="020B0606020202030204" pitchFamily="34" charset="0"/>
              </a:rPr>
              <a:t>En Colombia a corte S.E 09/2025: 69 casos confirmados y  155 en estudios </a:t>
            </a:r>
          </a:p>
          <a:p>
            <a:pPr marL="285750" indent="-285750">
              <a:buFont typeface="Arial" panose="020B0604020202020204" pitchFamily="34" charset="0"/>
              <a:buChar char="•"/>
            </a:pPr>
            <a:r>
              <a:rPr lang="es-MX" dirty="0">
                <a:latin typeface="Arial Narrow" panose="020B0606020202030204" pitchFamily="34" charset="0"/>
              </a:rPr>
              <a:t>2.023 :  45 casos- 0.10 x 100.000   - 2.024: 0.14 x 100.000 </a:t>
            </a:r>
          </a:p>
          <a:p>
            <a:pPr marL="285750" indent="-285750">
              <a:buFont typeface="Arial" panose="020B0604020202020204" pitchFamily="34" charset="0"/>
              <a:buChar char="•"/>
            </a:pPr>
            <a:r>
              <a:rPr lang="es-MX" dirty="0">
                <a:latin typeface="Arial Narrow" panose="020B0606020202030204" pitchFamily="34" charset="0"/>
              </a:rPr>
              <a:t>2.025:  Incidencia 0.13  x 100.000 – Fallecimientos: 3 – Tasa Mortalidad: 0.006 x 100.000	</a:t>
            </a:r>
            <a:endParaRPr lang="es-CO" dirty="0">
              <a:latin typeface="Arial Narrow" panose="020B0606020202030204" pitchFamily="34" charset="0"/>
            </a:endParaRPr>
          </a:p>
        </p:txBody>
      </p:sp>
      <p:sp>
        <p:nvSpPr>
          <p:cNvPr id="18" name="CuadroTexto 17">
            <a:extLst>
              <a:ext uri="{FF2B5EF4-FFF2-40B4-BE49-F238E27FC236}">
                <a16:creationId xmlns:a16="http://schemas.microsoft.com/office/drawing/2014/main" id="{109F466D-9C71-4F45-C7B2-2F8D6B102F44}"/>
              </a:ext>
            </a:extLst>
          </p:cNvPr>
          <p:cNvSpPr txBox="1"/>
          <p:nvPr/>
        </p:nvSpPr>
        <p:spPr>
          <a:xfrm>
            <a:off x="106595" y="6267790"/>
            <a:ext cx="8965656" cy="215444"/>
          </a:xfrm>
          <a:prstGeom prst="rect">
            <a:avLst/>
          </a:prstGeom>
          <a:noFill/>
        </p:spPr>
        <p:txBody>
          <a:bodyPr wrap="square">
            <a:spAutoFit/>
          </a:bodyPr>
          <a:lstStyle/>
          <a:p>
            <a:r>
              <a:rPr lang="es-CO" sz="800" dirty="0">
                <a:latin typeface="Arial Narrow" panose="020B0606020202030204" pitchFamily="34" charset="0"/>
              </a:rPr>
              <a:t>I</a:t>
            </a:r>
            <a:r>
              <a:rPr lang="en-US" sz="800" dirty="0">
                <a:latin typeface="Arial Narrow" panose="020B0606020202030204" pitchFamily="34" charset="0"/>
              </a:rPr>
              <a:t> . </a:t>
            </a:r>
            <a:r>
              <a:rPr lang="en-US" sz="800" dirty="0">
                <a:latin typeface="Arial Narrow" panose="020B0606020202030204" pitchFamily="34" charset="0"/>
                <a:hlinkClick r:id="rId4"/>
              </a:rPr>
              <a:t>https://www.ins.gov.co/buscador-eventos/Lineamientos/Pro_Tos%20ferina%202024.pdf</a:t>
            </a:r>
            <a:r>
              <a:rPr lang="en-US" sz="800" dirty="0">
                <a:latin typeface="Arial Narrow" panose="020B0606020202030204" pitchFamily="34" charset="0"/>
              </a:rPr>
              <a:t>, 2. </a:t>
            </a:r>
            <a:r>
              <a:rPr lang="en-US" sz="800" dirty="0">
                <a:latin typeface="Arial Narrow" panose="020B0606020202030204" pitchFamily="34" charset="0"/>
                <a:hlinkClick r:id="rId5"/>
              </a:rPr>
              <a:t>https://www.minsalud.gov.co/Normatividad_Nuevo/Circular%20Externa%20Conjunta%20No%20011%20de%202025.pdf</a:t>
            </a:r>
            <a:r>
              <a:rPr lang="en-US" sz="800" dirty="0">
                <a:latin typeface="Arial Narrow" panose="020B0606020202030204" pitchFamily="34" charset="0"/>
              </a:rPr>
              <a:t> </a:t>
            </a:r>
            <a:endParaRPr lang="es-CO" sz="800" dirty="0">
              <a:latin typeface="Arial Narrow" panose="020B0606020202030204" pitchFamily="34" charset="0"/>
            </a:endParaRPr>
          </a:p>
        </p:txBody>
      </p:sp>
      <p:pic>
        <p:nvPicPr>
          <p:cNvPr id="24" name="Picture 6" descr="Señalar con el dedo ">
            <a:extLst>
              <a:ext uri="{FF2B5EF4-FFF2-40B4-BE49-F238E27FC236}">
                <a16:creationId xmlns:a16="http://schemas.microsoft.com/office/drawing/2014/main" id="{A7BA01C8-3CFB-CFEC-9EE8-FB699DE370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5912" y="374766"/>
            <a:ext cx="546339" cy="5463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7" name="Vista general de diapositiva 6">
                <a:extLst>
                  <a:ext uri="{FF2B5EF4-FFF2-40B4-BE49-F238E27FC236}">
                    <a16:creationId xmlns:a16="http://schemas.microsoft.com/office/drawing/2014/main" id="{17B6492A-5913-EA0F-C602-7E8A49C0EA20}"/>
                  </a:ext>
                </a:extLst>
              </p:cNvPr>
              <p:cNvGraphicFramePr>
                <a:graphicFrameLocks noChangeAspect="1"/>
              </p:cNvGraphicFramePr>
              <p:nvPr>
                <p:extLst>
                  <p:ext uri="{D42A27DB-BD31-4B8C-83A1-F6EECF244321}">
                    <p14:modId xmlns:p14="http://schemas.microsoft.com/office/powerpoint/2010/main" val="1249212543"/>
                  </p:ext>
                </p:extLst>
              </p:nvPr>
            </p:nvGraphicFramePr>
            <p:xfrm>
              <a:off x="-2720009" y="-89366"/>
              <a:ext cx="2286000" cy="1714500"/>
            </p:xfrm>
            <a:graphic>
              <a:graphicData uri="http://schemas.microsoft.com/office/powerpoint/2016/slidezoom">
                <pslz:sldZm>
                  <pslz:sldZmObj sldId="276" cId="2595636032">
                    <pslz:zmPr id="{AB9A807A-88C2-40F0-BF4B-AEF91363F800}"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Vista general de diapositiva 6">
                <a:hlinkClick r:id="rId8" action="ppaction://hlinksldjump"/>
                <a:extLst>
                  <a:ext uri="{FF2B5EF4-FFF2-40B4-BE49-F238E27FC236}">
                    <a16:creationId xmlns:a16="http://schemas.microsoft.com/office/drawing/2014/main" xmlns="" id="{17B6492A-5913-EA0F-C602-7E8A49C0EA20}"/>
                  </a:ext>
                </a:extLst>
              </p:cNvPr>
              <p:cNvPicPr>
                <a:picLocks noGrp="1" noRot="1" noChangeAspect="1" noMove="1" noResize="1" noEditPoints="1" noAdjustHandles="1" noChangeArrowheads="1" noChangeShapeType="1"/>
              </p:cNvPicPr>
              <p:nvPr/>
            </p:nvPicPr>
            <p:blipFill>
              <a:blip r:embed="rId9"/>
              <a:stretch>
                <a:fillRect/>
              </a:stretch>
            </p:blipFill>
            <p:spPr>
              <a:xfrm>
                <a:off x="-2720009" y="-8936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595636032"/>
      </p:ext>
    </p:extLst>
  </p:cSld>
  <p:clrMapOvr>
    <a:masterClrMapping/>
  </p:clrMapOvr>
  <mc:AlternateContent xmlns:mc="http://schemas.openxmlformats.org/markup-compatibility/2006" xmlns:p14="http://schemas.microsoft.com/office/powerpoint/2010/main">
    <mc:Choice Requires="p14">
      <p:transition spd="slow" p14:dur="2000" advTm="1068"/>
    </mc:Choice>
    <mc:Fallback xmlns="">
      <p:transition spd="slow" advTm="10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5116-75C7-CEB6-B040-48360E761A4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8D3EDE5-FF00-EF95-25F4-9FA1D2B40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a:extLst>
              <a:ext uri="{FF2B5EF4-FFF2-40B4-BE49-F238E27FC236}">
                <a16:creationId xmlns:a16="http://schemas.microsoft.com/office/drawing/2014/main" id="{C4E71E36-D7D2-ECDE-3875-605EA06C14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9144000" cy="387950"/>
          </a:xfrm>
          <a:prstGeom prst="rect">
            <a:avLst/>
          </a:prstGeom>
        </p:spPr>
      </p:pic>
      <p:sp>
        <p:nvSpPr>
          <p:cNvPr id="5" name="CuadroTexto 4">
            <a:extLst>
              <a:ext uri="{FF2B5EF4-FFF2-40B4-BE49-F238E27FC236}">
                <a16:creationId xmlns:a16="http://schemas.microsoft.com/office/drawing/2014/main" id="{397505AB-FFEC-D0CC-8357-B5CD62C90287}"/>
              </a:ext>
            </a:extLst>
          </p:cNvPr>
          <p:cNvSpPr txBox="1"/>
          <p:nvPr/>
        </p:nvSpPr>
        <p:spPr>
          <a:xfrm>
            <a:off x="2805239" y="333801"/>
            <a:ext cx="3641586" cy="830997"/>
          </a:xfrm>
          <a:prstGeom prst="rect">
            <a:avLst/>
          </a:prstGeom>
          <a:noFill/>
        </p:spPr>
        <p:txBody>
          <a:bodyPr wrap="square" rtlCol="0">
            <a:spAutoFit/>
          </a:bodyPr>
          <a:lstStyle/>
          <a:p>
            <a:pPr algn="ctr"/>
            <a:r>
              <a:rPr lang="es-CO" sz="2400" b="1" dirty="0">
                <a:latin typeface="Arial Narrow" panose="020B0606020202030204" pitchFamily="34" charset="0"/>
              </a:rPr>
              <a:t>DEFINICIÓN </a:t>
            </a:r>
            <a:br>
              <a:rPr lang="es-CO" sz="2400" b="1" dirty="0">
                <a:latin typeface="Arial Narrow" panose="020B0606020202030204" pitchFamily="34" charset="0"/>
              </a:rPr>
            </a:br>
            <a:r>
              <a:rPr lang="es-CO" sz="2400" b="1" dirty="0">
                <a:latin typeface="Arial Narrow" panose="020B0606020202030204" pitchFamily="34" charset="0"/>
              </a:rPr>
              <a:t>OPERATIVA DE CASO</a:t>
            </a:r>
          </a:p>
        </p:txBody>
      </p:sp>
      <p:sp>
        <p:nvSpPr>
          <p:cNvPr id="9" name="CuadroTexto 8">
            <a:extLst>
              <a:ext uri="{FF2B5EF4-FFF2-40B4-BE49-F238E27FC236}">
                <a16:creationId xmlns:a16="http://schemas.microsoft.com/office/drawing/2014/main" id="{55A76F2F-5B8E-2E48-F8E5-D619456A0FA9}"/>
              </a:ext>
            </a:extLst>
          </p:cNvPr>
          <p:cNvSpPr txBox="1"/>
          <p:nvPr/>
        </p:nvSpPr>
        <p:spPr>
          <a:xfrm>
            <a:off x="439687" y="5883055"/>
            <a:ext cx="8372689" cy="369332"/>
          </a:xfrm>
          <a:prstGeom prst="rect">
            <a:avLst/>
          </a:prstGeom>
          <a:noFill/>
        </p:spPr>
        <p:txBody>
          <a:bodyPr wrap="square">
            <a:spAutoFit/>
          </a:bodyPr>
          <a:lstStyle/>
          <a:p>
            <a:pPr algn="just"/>
            <a:r>
              <a:rPr lang="es-MX" sz="1400" b="1" u="sng" dirty="0">
                <a:latin typeface="Arial Narrow" panose="020B0606020202030204" pitchFamily="34" charset="0"/>
              </a:rPr>
              <a:t>1. https://www.ins.gov.co/buscador-eventos/Lineamientos/Pro_Tos%20ferina%202024.pdf</a:t>
            </a:r>
            <a:r>
              <a:rPr lang="es-MX" dirty="0">
                <a:latin typeface="Arial Narrow" panose="020B0606020202030204" pitchFamily="34" charset="0"/>
              </a:rPr>
              <a:t>. </a:t>
            </a:r>
            <a:endParaRPr lang="es-CO" dirty="0">
              <a:latin typeface="Arial Narrow" panose="020B0606020202030204" pitchFamily="34" charset="0"/>
            </a:endParaRPr>
          </a:p>
        </p:txBody>
      </p:sp>
      <p:pic>
        <p:nvPicPr>
          <p:cNvPr id="10" name="Picture 6" descr="Señalar con el dedo ">
            <a:extLst>
              <a:ext uri="{FF2B5EF4-FFF2-40B4-BE49-F238E27FC236}">
                <a16:creationId xmlns:a16="http://schemas.microsoft.com/office/drawing/2014/main" id="{A1C37094-A621-0334-E3A0-06C8AE92E4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4364" y="974945"/>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893D39A-D723-9023-B7FC-B0040A290E25}"/>
              </a:ext>
            </a:extLst>
          </p:cNvPr>
          <p:cNvPicPr>
            <a:picLocks noChangeAspect="1"/>
          </p:cNvPicPr>
          <p:nvPr/>
        </p:nvPicPr>
        <p:blipFill>
          <a:blip r:embed="rId5"/>
          <a:stretch>
            <a:fillRect/>
          </a:stretch>
        </p:blipFill>
        <p:spPr>
          <a:xfrm>
            <a:off x="671512" y="1071561"/>
            <a:ext cx="7800975" cy="4811493"/>
          </a:xfrm>
          <a:prstGeom prst="rect">
            <a:avLst/>
          </a:prstGeom>
        </p:spPr>
      </p:pic>
      <p:pic>
        <p:nvPicPr>
          <p:cNvPr id="8" name="Picture 6" descr="Señalar con el dedo ">
            <a:extLst>
              <a:ext uri="{FF2B5EF4-FFF2-40B4-BE49-F238E27FC236}">
                <a16:creationId xmlns:a16="http://schemas.microsoft.com/office/drawing/2014/main" id="{2463A73E-ED66-25DD-3619-91962155D7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1941" y="836168"/>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2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A63A0-64E3-AE7E-B98A-E30E7823DCB7}"/>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B12A2C8-BF8B-0411-0BFC-504C4C2C0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3" y="333801"/>
            <a:ext cx="8138159" cy="666705"/>
          </a:xfrm>
          <a:prstGeom prst="rect">
            <a:avLst/>
          </a:prstGeom>
        </p:spPr>
      </p:pic>
      <p:pic>
        <p:nvPicPr>
          <p:cNvPr id="4" name="Imagen 3">
            <a:extLst>
              <a:ext uri="{FF2B5EF4-FFF2-40B4-BE49-F238E27FC236}">
                <a16:creationId xmlns:a16="http://schemas.microsoft.com/office/drawing/2014/main" id="{E06CA5DC-CA06-D79A-8D5F-814432867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7" y="6470050"/>
            <a:ext cx="9144000" cy="387950"/>
          </a:xfrm>
          <a:prstGeom prst="rect">
            <a:avLst/>
          </a:prstGeom>
        </p:spPr>
      </p:pic>
      <p:sp>
        <p:nvSpPr>
          <p:cNvPr id="2" name="CuadroTexto 1">
            <a:extLst>
              <a:ext uri="{FF2B5EF4-FFF2-40B4-BE49-F238E27FC236}">
                <a16:creationId xmlns:a16="http://schemas.microsoft.com/office/drawing/2014/main" id="{1C71207A-A776-9293-FFA9-D9E3AB8BB8DB}"/>
              </a:ext>
            </a:extLst>
          </p:cNvPr>
          <p:cNvSpPr txBox="1"/>
          <p:nvPr/>
        </p:nvSpPr>
        <p:spPr>
          <a:xfrm>
            <a:off x="2805239" y="333801"/>
            <a:ext cx="3641586" cy="461665"/>
          </a:xfrm>
          <a:prstGeom prst="rect">
            <a:avLst/>
          </a:prstGeom>
          <a:noFill/>
        </p:spPr>
        <p:txBody>
          <a:bodyPr wrap="square" rtlCol="0">
            <a:spAutoFit/>
          </a:bodyPr>
          <a:lstStyle/>
          <a:p>
            <a:pPr algn="ctr"/>
            <a:r>
              <a:rPr lang="es-CO" sz="2400" b="1" dirty="0">
                <a:latin typeface="Arial Narrow" panose="020B0606020202030204" pitchFamily="34" charset="0"/>
              </a:rPr>
              <a:t>RESPONSABILIDAD</a:t>
            </a:r>
          </a:p>
        </p:txBody>
      </p:sp>
      <p:sp>
        <p:nvSpPr>
          <p:cNvPr id="6" name="CuadroTexto 5">
            <a:extLst>
              <a:ext uri="{FF2B5EF4-FFF2-40B4-BE49-F238E27FC236}">
                <a16:creationId xmlns:a16="http://schemas.microsoft.com/office/drawing/2014/main" id="{944D030B-48E4-908F-DC16-0BC132E2EFF6}"/>
              </a:ext>
            </a:extLst>
          </p:cNvPr>
          <p:cNvSpPr txBox="1"/>
          <p:nvPr/>
        </p:nvSpPr>
        <p:spPr>
          <a:xfrm>
            <a:off x="519239" y="1201002"/>
            <a:ext cx="512190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O" b="1" dirty="0">
                <a:latin typeface="Arial Narrow" panose="020B0606020202030204" pitchFamily="34" charset="0"/>
              </a:rPr>
              <a:t>Unidades Primarias Generadoras de Datos (UPGD)</a:t>
            </a:r>
          </a:p>
        </p:txBody>
      </p:sp>
      <p:sp>
        <p:nvSpPr>
          <p:cNvPr id="8" name="CuadroTexto 7">
            <a:extLst>
              <a:ext uri="{FF2B5EF4-FFF2-40B4-BE49-F238E27FC236}">
                <a16:creationId xmlns:a16="http://schemas.microsoft.com/office/drawing/2014/main" id="{AE265888-7CD6-1622-A6A3-040ACDAF73B8}"/>
              </a:ext>
            </a:extLst>
          </p:cNvPr>
          <p:cNvSpPr txBox="1"/>
          <p:nvPr/>
        </p:nvSpPr>
        <p:spPr>
          <a:xfrm>
            <a:off x="495138" y="1674685"/>
            <a:ext cx="8138158" cy="923330"/>
          </a:xfrm>
          <a:prstGeom prst="rect">
            <a:avLst/>
          </a:prstGeom>
          <a:noFill/>
        </p:spPr>
        <p:txBody>
          <a:bodyPr wrap="square">
            <a:spAutoFit/>
          </a:bodyPr>
          <a:lstStyle/>
          <a:p>
            <a:pPr algn="just"/>
            <a:r>
              <a:rPr lang="es-MX" dirty="0">
                <a:latin typeface="Arial Narrow" panose="020B0606020202030204" pitchFamily="34" charset="0"/>
              </a:rPr>
              <a:t>1. </a:t>
            </a:r>
            <a:r>
              <a:rPr lang="es-MX" b="1" dirty="0">
                <a:latin typeface="Arial Narrow" panose="020B0606020202030204" pitchFamily="34" charset="0"/>
              </a:rPr>
              <a:t>Brindar atención integral bajo Protocolo y GPC Tos ferina  </a:t>
            </a:r>
            <a:r>
              <a:rPr lang="es-MX" dirty="0">
                <a:latin typeface="Arial Narrow" panose="020B0606020202030204" pitchFamily="34" charset="0"/>
              </a:rPr>
              <a:t>y</a:t>
            </a:r>
            <a:r>
              <a:rPr lang="es-MX" b="1" dirty="0">
                <a:latin typeface="Arial Narrow" panose="020B0606020202030204" pitchFamily="34" charset="0"/>
              </a:rPr>
              <a:t> </a:t>
            </a:r>
            <a:r>
              <a:rPr lang="es-ES" dirty="0">
                <a:latin typeface="Arial Narrow" panose="020B0606020202030204" pitchFamily="34" charset="0"/>
              </a:rPr>
              <a:t>g</a:t>
            </a:r>
            <a:r>
              <a:rPr lang="es-ES" dirty="0"/>
              <a:t>arantizar los insumos necesarios para la atención, eliminar barreras administrativas que dificulte acceso a Dx, Tto oportuno, establecer DX Diferencial ( caso descartado Tos ferina).</a:t>
            </a:r>
            <a:endParaRPr lang="es-CO" dirty="0">
              <a:latin typeface="Arial Narrow" panose="020B0606020202030204" pitchFamily="34" charset="0"/>
            </a:endParaRPr>
          </a:p>
        </p:txBody>
      </p:sp>
      <p:sp>
        <p:nvSpPr>
          <p:cNvPr id="10" name="CuadroTexto 9">
            <a:extLst>
              <a:ext uri="{FF2B5EF4-FFF2-40B4-BE49-F238E27FC236}">
                <a16:creationId xmlns:a16="http://schemas.microsoft.com/office/drawing/2014/main" id="{91AED5EC-5F7E-23BE-B003-9B10588AD4EF}"/>
              </a:ext>
            </a:extLst>
          </p:cNvPr>
          <p:cNvSpPr txBox="1"/>
          <p:nvPr/>
        </p:nvSpPr>
        <p:spPr>
          <a:xfrm>
            <a:off x="497903" y="2698323"/>
            <a:ext cx="8175873" cy="646331"/>
          </a:xfrm>
          <a:prstGeom prst="rect">
            <a:avLst/>
          </a:prstGeom>
          <a:noFill/>
        </p:spPr>
        <p:txBody>
          <a:bodyPr wrap="square">
            <a:spAutoFit/>
          </a:bodyPr>
          <a:lstStyle/>
          <a:p>
            <a:pPr algn="just"/>
            <a:r>
              <a:rPr lang="es-MX" dirty="0">
                <a:latin typeface="Arial Narrow" panose="020B0606020202030204" pitchFamily="34" charset="0"/>
              </a:rPr>
              <a:t>2. Diligenciamiento</a:t>
            </a:r>
            <a:r>
              <a:rPr lang="es-MX" b="1" dirty="0">
                <a:latin typeface="Arial Narrow" panose="020B0606020202030204" pitchFamily="34" charset="0"/>
              </a:rPr>
              <a:t> </a:t>
            </a:r>
            <a:r>
              <a:rPr lang="es-MX" dirty="0">
                <a:latin typeface="Arial Narrow" panose="020B0606020202030204" pitchFamily="34" charset="0"/>
              </a:rPr>
              <a:t>de la ficha única de notificación </a:t>
            </a:r>
            <a:r>
              <a:rPr lang="es-MX" b="1" dirty="0">
                <a:latin typeface="Arial Narrow" panose="020B0606020202030204" pitchFamily="34" charset="0"/>
              </a:rPr>
              <a:t>(código INS 800) </a:t>
            </a:r>
            <a:r>
              <a:rPr lang="es-MX" dirty="0">
                <a:latin typeface="Arial Narrow" panose="020B0606020202030204" pitchFamily="34" charset="0"/>
              </a:rPr>
              <a:t>y notificar  de manera </a:t>
            </a:r>
            <a:r>
              <a:rPr lang="es-MX" b="1" dirty="0">
                <a:latin typeface="Arial Narrow" panose="020B0606020202030204" pitchFamily="34" charset="0"/>
              </a:rPr>
              <a:t>superinmediata los casos probables de tosferina</a:t>
            </a:r>
            <a:r>
              <a:rPr lang="es-MX" dirty="0">
                <a:latin typeface="Arial Narrow" panose="020B0606020202030204" pitchFamily="34" charset="0"/>
              </a:rPr>
              <a:t>.</a:t>
            </a:r>
            <a:r>
              <a:rPr lang="es-ES" dirty="0"/>
              <a:t> </a:t>
            </a:r>
            <a:endParaRPr lang="es-CO" sz="1000" dirty="0">
              <a:solidFill>
                <a:schemeClr val="accent1">
                  <a:lumMod val="75000"/>
                </a:schemeClr>
              </a:solidFill>
              <a:latin typeface="Arial Narrow" panose="020B0606020202030204" pitchFamily="34" charset="0"/>
            </a:endParaRPr>
          </a:p>
        </p:txBody>
      </p:sp>
      <p:sp>
        <p:nvSpPr>
          <p:cNvPr id="12" name="CuadroTexto 11">
            <a:extLst>
              <a:ext uri="{FF2B5EF4-FFF2-40B4-BE49-F238E27FC236}">
                <a16:creationId xmlns:a16="http://schemas.microsoft.com/office/drawing/2014/main" id="{C6E8CC24-A52F-C259-ADB6-C648A7CC8101}"/>
              </a:ext>
            </a:extLst>
          </p:cNvPr>
          <p:cNvSpPr txBox="1"/>
          <p:nvPr/>
        </p:nvSpPr>
        <p:spPr>
          <a:xfrm>
            <a:off x="513995" y="5236724"/>
            <a:ext cx="8100444" cy="646331"/>
          </a:xfrm>
          <a:prstGeom prst="rect">
            <a:avLst/>
          </a:prstGeom>
          <a:noFill/>
        </p:spPr>
        <p:txBody>
          <a:bodyPr wrap="square">
            <a:spAutoFit/>
          </a:bodyPr>
          <a:lstStyle/>
          <a:p>
            <a:r>
              <a:rPr lang="es-MX" dirty="0">
                <a:latin typeface="Arial Narrow" panose="020B0606020202030204" pitchFamily="34" charset="0"/>
              </a:rPr>
              <a:t>5. </a:t>
            </a:r>
            <a:r>
              <a:rPr lang="es-ES" dirty="0">
                <a:latin typeface="Arial Narrow" panose="020B0606020202030204" pitchFamily="34" charset="0"/>
              </a:rPr>
              <a:t>Realizar capacitación del equipo de salud responsable de la atención sobre las guías y protocolos vigentes de tos ferina.</a:t>
            </a:r>
            <a:endParaRPr lang="es-CO" dirty="0">
              <a:latin typeface="Arial Narrow" panose="020B0606020202030204" pitchFamily="34" charset="0"/>
            </a:endParaRPr>
          </a:p>
        </p:txBody>
      </p:sp>
      <p:pic>
        <p:nvPicPr>
          <p:cNvPr id="13" name="Picture 6" descr="Señalar con el dedo ">
            <a:extLst>
              <a:ext uri="{FF2B5EF4-FFF2-40B4-BE49-F238E27FC236}">
                <a16:creationId xmlns:a16="http://schemas.microsoft.com/office/drawing/2014/main" id="{C63EBE9D-4184-4644-8595-C8CB41794F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4364" y="974945"/>
            <a:ext cx="546339" cy="54633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1F3CEF9-EF45-BC96-D527-23DD51671C81}"/>
              </a:ext>
            </a:extLst>
          </p:cNvPr>
          <p:cNvSpPr txBox="1"/>
          <p:nvPr/>
        </p:nvSpPr>
        <p:spPr>
          <a:xfrm>
            <a:off x="495138" y="3418936"/>
            <a:ext cx="8100444" cy="923330"/>
          </a:xfrm>
          <a:prstGeom prst="rect">
            <a:avLst/>
          </a:prstGeom>
          <a:noFill/>
        </p:spPr>
        <p:txBody>
          <a:bodyPr wrap="square">
            <a:spAutoFit/>
          </a:bodyPr>
          <a:lstStyle/>
          <a:p>
            <a:pPr algn="just"/>
            <a:r>
              <a:rPr lang="es-MX" dirty="0">
                <a:latin typeface="Arial Narrow" panose="020B0606020202030204" pitchFamily="34" charset="0"/>
              </a:rPr>
              <a:t>3. </a:t>
            </a:r>
            <a:r>
              <a:rPr lang="es-ES" dirty="0">
                <a:latin typeface="Arial Narrow" panose="020B0606020202030204" pitchFamily="34" charset="0"/>
              </a:rPr>
              <a:t>Garantizar </a:t>
            </a:r>
            <a:r>
              <a:rPr lang="es-ES" b="1" dirty="0">
                <a:latin typeface="Arial Narrow" panose="020B0606020202030204" pitchFamily="34" charset="0"/>
              </a:rPr>
              <a:t>la obtención de muestra adecuada </a:t>
            </a:r>
            <a:r>
              <a:rPr lang="es-ES" dirty="0">
                <a:latin typeface="Arial Narrow" panose="020B0606020202030204" pitchFamily="34" charset="0"/>
              </a:rPr>
              <a:t>y oportuna de los casos probables e iniciar la profilaxis según lo establecido en el protocolo, sin depender de los resultados del laboratorio.</a:t>
            </a:r>
            <a:endParaRPr lang="es-CO" dirty="0">
              <a:latin typeface="Arial Narrow" panose="020B0606020202030204" pitchFamily="34" charset="0"/>
            </a:endParaRPr>
          </a:p>
        </p:txBody>
      </p:sp>
      <p:sp>
        <p:nvSpPr>
          <p:cNvPr id="7" name="CuadroTexto 6">
            <a:extLst>
              <a:ext uri="{FF2B5EF4-FFF2-40B4-BE49-F238E27FC236}">
                <a16:creationId xmlns:a16="http://schemas.microsoft.com/office/drawing/2014/main" id="{050EF99F-7F10-3B29-A98F-AC667B98CEEF}"/>
              </a:ext>
            </a:extLst>
          </p:cNvPr>
          <p:cNvSpPr txBox="1"/>
          <p:nvPr/>
        </p:nvSpPr>
        <p:spPr>
          <a:xfrm>
            <a:off x="500381" y="4258253"/>
            <a:ext cx="8100444" cy="923330"/>
          </a:xfrm>
          <a:prstGeom prst="rect">
            <a:avLst/>
          </a:prstGeom>
          <a:noFill/>
        </p:spPr>
        <p:txBody>
          <a:bodyPr wrap="square">
            <a:spAutoFit/>
          </a:bodyPr>
          <a:lstStyle/>
          <a:p>
            <a:pPr algn="just"/>
            <a:r>
              <a:rPr lang="es-MX" dirty="0">
                <a:latin typeface="Arial Narrow" panose="020B0606020202030204" pitchFamily="34" charset="0"/>
              </a:rPr>
              <a:t>4. </a:t>
            </a:r>
            <a:r>
              <a:rPr lang="es-ES" dirty="0">
                <a:latin typeface="Arial Narrow" panose="020B0606020202030204" pitchFamily="34" charset="0"/>
              </a:rPr>
              <a:t>Garantizar el procesamiento de la muestra desde su red de atención integral (PCR o cultivo), de no tener la técnica en su institución deberá remitir a un laboratorio externo para su procesamiento, de esta manera se asegura un diagnóstico oportuno</a:t>
            </a:r>
            <a:r>
              <a:rPr lang="es-ES" dirty="0"/>
              <a:t>.</a:t>
            </a:r>
            <a:endParaRPr lang="es-CO" dirty="0">
              <a:latin typeface="Arial Narrow" panose="020B0606020202030204" pitchFamily="34" charset="0"/>
            </a:endParaRPr>
          </a:p>
        </p:txBody>
      </p:sp>
      <p:sp>
        <p:nvSpPr>
          <p:cNvPr id="11" name="CuadroTexto 10">
            <a:extLst>
              <a:ext uri="{FF2B5EF4-FFF2-40B4-BE49-F238E27FC236}">
                <a16:creationId xmlns:a16="http://schemas.microsoft.com/office/drawing/2014/main" id="{E846ADCD-8B2C-10CF-BC9A-003875944D06}"/>
              </a:ext>
            </a:extLst>
          </p:cNvPr>
          <p:cNvSpPr txBox="1"/>
          <p:nvPr/>
        </p:nvSpPr>
        <p:spPr>
          <a:xfrm>
            <a:off x="367695" y="6006360"/>
            <a:ext cx="8100444" cy="369332"/>
          </a:xfrm>
          <a:prstGeom prst="rect">
            <a:avLst/>
          </a:prstGeom>
          <a:noFill/>
        </p:spPr>
        <p:txBody>
          <a:bodyPr wrap="square">
            <a:spAutoFit/>
          </a:bodyPr>
          <a:lstStyle/>
          <a:p>
            <a:r>
              <a:rPr lang="es-MX" sz="1000" dirty="0">
                <a:solidFill>
                  <a:schemeClr val="accent1">
                    <a:lumMod val="75000"/>
                  </a:schemeClr>
                </a:solidFill>
                <a:latin typeface="Arial Narrow" panose="020B0606020202030204" pitchFamily="34" charset="0"/>
              </a:rPr>
              <a:t>1</a:t>
            </a:r>
            <a:r>
              <a:rPr lang="es-MX" dirty="0">
                <a:solidFill>
                  <a:schemeClr val="accent1">
                    <a:lumMod val="75000"/>
                  </a:schemeClr>
                </a:solidFill>
                <a:latin typeface="Arial Narrow" panose="020B0606020202030204" pitchFamily="34" charset="0"/>
              </a:rPr>
              <a:t>.</a:t>
            </a:r>
            <a:r>
              <a:rPr lang="es-ES" sz="1000" dirty="0">
                <a:solidFill>
                  <a:schemeClr val="accent1">
                    <a:lumMod val="75000"/>
                  </a:schemeClr>
                </a:solidFill>
              </a:rPr>
              <a:t>Ficha de notificación datos básicos y complementarios 800 https://www.ins.gov.co/buscador-eventos/Lineamientos/800_Tosferina_2022.pdf</a:t>
            </a:r>
            <a:endParaRPr lang="es-CO" sz="1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06750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4285301-09E6-8B0A-19C4-71E64D13694B}"/>
              </a:ext>
            </a:extLst>
          </p:cNvPr>
          <p:cNvSpPr txBox="1"/>
          <p:nvPr/>
        </p:nvSpPr>
        <p:spPr>
          <a:xfrm>
            <a:off x="1214078" y="846357"/>
            <a:ext cx="7284110" cy="461665"/>
          </a:xfrm>
          <a:prstGeom prst="rect">
            <a:avLst/>
          </a:prstGeom>
          <a:noFill/>
        </p:spPr>
        <p:txBody>
          <a:bodyPr wrap="none" rtlCol="0">
            <a:spAutoFit/>
          </a:bodyPr>
          <a:lstStyle/>
          <a:p>
            <a:r>
              <a:rPr lang="es-CO" sz="2400" b="1" dirty="0">
                <a:latin typeface="Arial Narrow" panose="020B0606020202030204" pitchFamily="34" charset="0"/>
              </a:rPr>
              <a:t>VIGILANCIA BASADA EN LA COMUNIDAD ( VBC ) INS 2023</a:t>
            </a:r>
          </a:p>
        </p:txBody>
      </p:sp>
      <p:pic>
        <p:nvPicPr>
          <p:cNvPr id="3" name="Imagen 2">
            <a:extLst>
              <a:ext uri="{FF2B5EF4-FFF2-40B4-BE49-F238E27FC236}">
                <a16:creationId xmlns:a16="http://schemas.microsoft.com/office/drawing/2014/main" id="{A45B44F3-CB8C-D345-C406-C086A3388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83" y="65927"/>
            <a:ext cx="8719929" cy="666705"/>
          </a:xfrm>
          <a:prstGeom prst="rect">
            <a:avLst/>
          </a:prstGeom>
        </p:spPr>
      </p:pic>
      <p:sp>
        <p:nvSpPr>
          <p:cNvPr id="4" name="CuadroTexto 3">
            <a:extLst>
              <a:ext uri="{FF2B5EF4-FFF2-40B4-BE49-F238E27FC236}">
                <a16:creationId xmlns:a16="http://schemas.microsoft.com/office/drawing/2014/main" id="{17CCA92C-14F5-87A6-8FDF-0447ABA82552}"/>
              </a:ext>
            </a:extLst>
          </p:cNvPr>
          <p:cNvSpPr txBox="1"/>
          <p:nvPr/>
        </p:nvSpPr>
        <p:spPr>
          <a:xfrm>
            <a:off x="664437" y="3255748"/>
            <a:ext cx="8096347" cy="1477328"/>
          </a:xfrm>
          <a:prstGeom prst="rect">
            <a:avLst/>
          </a:prstGeom>
          <a:noFill/>
        </p:spPr>
        <p:txBody>
          <a:bodyPr wrap="square">
            <a:spAutoFit/>
          </a:bodyPr>
          <a:lstStyle/>
          <a:p>
            <a:pPr marL="285750" indent="-285750" algn="just">
              <a:buFont typeface="Arial" panose="020B0604020202020204" pitchFamily="34" charset="0"/>
              <a:buChar char="•"/>
            </a:pPr>
            <a:r>
              <a:rPr lang="es-ES" dirty="0"/>
              <a:t>si se identifican menores de un año con signos respiratorios como: coloración morada de la piel (cianosis), tos agresiva y continua en un solo tiempo (tos paroxística), movimientos rápidos donde el pecho del menor se hunde y se pueden notar las costillas (disnea), o se observa que el menor vomita tras la tos, se debe acudir de manera inmediata a un centro hospitalario.</a:t>
            </a:r>
            <a:endParaRPr lang="es-CO" dirty="0">
              <a:latin typeface="Arial Narrow" panose="020B0606020202030204" pitchFamily="34" charset="0"/>
            </a:endParaRPr>
          </a:p>
        </p:txBody>
      </p:sp>
      <p:sp>
        <p:nvSpPr>
          <p:cNvPr id="5" name="CuadroTexto 4">
            <a:extLst>
              <a:ext uri="{FF2B5EF4-FFF2-40B4-BE49-F238E27FC236}">
                <a16:creationId xmlns:a16="http://schemas.microsoft.com/office/drawing/2014/main" id="{BD20650C-027A-8BB1-5A73-E3A9392D271E}"/>
              </a:ext>
            </a:extLst>
          </p:cNvPr>
          <p:cNvSpPr txBox="1"/>
          <p:nvPr/>
        </p:nvSpPr>
        <p:spPr>
          <a:xfrm>
            <a:off x="664437" y="1694530"/>
            <a:ext cx="8096347" cy="1200329"/>
          </a:xfrm>
          <a:prstGeom prst="rect">
            <a:avLst/>
          </a:prstGeom>
          <a:noFill/>
        </p:spPr>
        <p:txBody>
          <a:bodyPr wrap="square">
            <a:spAutoFit/>
          </a:bodyPr>
          <a:lstStyle/>
          <a:p>
            <a:pPr marL="285750" indent="-285750" algn="just">
              <a:buFont typeface="Arial" panose="020B0604020202020204" pitchFamily="34" charset="0"/>
              <a:buChar char="•"/>
            </a:pPr>
            <a:r>
              <a:rPr lang="es-ES" dirty="0"/>
              <a:t>Si en una comunidad indígena se identifica a un menor de tres meses que muestra signos visuales de dificultad respiratoria, tales como paradas repentinas de la respiración seguidas de su reanudación después de un breve período de tiempo (apnea), este menor debe recibir atención hospitalaria inmediata.</a:t>
            </a:r>
            <a:endParaRPr lang="es-CO" dirty="0">
              <a:latin typeface="Arial Narrow" panose="020B0606020202030204" pitchFamily="34" charset="0"/>
            </a:endParaRPr>
          </a:p>
        </p:txBody>
      </p:sp>
      <p:sp>
        <p:nvSpPr>
          <p:cNvPr id="6" name="CuadroTexto 5">
            <a:extLst>
              <a:ext uri="{FF2B5EF4-FFF2-40B4-BE49-F238E27FC236}">
                <a16:creationId xmlns:a16="http://schemas.microsoft.com/office/drawing/2014/main" id="{37ED7F84-72CB-76EF-250E-312AAC5C8B84}"/>
              </a:ext>
            </a:extLst>
          </p:cNvPr>
          <p:cNvSpPr txBox="1"/>
          <p:nvPr/>
        </p:nvSpPr>
        <p:spPr>
          <a:xfrm>
            <a:off x="664436" y="5163470"/>
            <a:ext cx="8096347" cy="1477328"/>
          </a:xfrm>
          <a:prstGeom prst="rect">
            <a:avLst/>
          </a:prstGeom>
          <a:noFill/>
        </p:spPr>
        <p:txBody>
          <a:bodyPr wrap="square">
            <a:spAutoFit/>
          </a:bodyPr>
          <a:lstStyle/>
          <a:p>
            <a:pPr marL="285750" indent="-285750" algn="just">
              <a:buFont typeface="Arial" panose="020B0604020202020204" pitchFamily="34" charset="0"/>
              <a:buChar char="•"/>
            </a:pPr>
            <a:r>
              <a:rPr lang="es-ES"/>
              <a:t>En adolescentes o adultos, también se puede contraer la tos ferina. Si hay tos durante más de siete días, es importante que se intensifique el lavado de manos y uso de tapabocas. Además, evitar el contacto con recién nacidos y menores de dos meses, quienes son vulnerables a la enfermedad porque no cuentan recibido la primera dosis de la vacuna contra el (DPT).</a:t>
            </a:r>
            <a:endParaRPr lang="es-CO" dirty="0">
              <a:latin typeface="Arial Narrow" panose="020B0606020202030204" pitchFamily="34" charset="0"/>
            </a:endParaRPr>
          </a:p>
        </p:txBody>
      </p:sp>
      <p:pic>
        <p:nvPicPr>
          <p:cNvPr id="7" name="Picture 6" descr="Señalar con el dedo ">
            <a:extLst>
              <a:ext uri="{FF2B5EF4-FFF2-40B4-BE49-F238E27FC236}">
                <a16:creationId xmlns:a16="http://schemas.microsoft.com/office/drawing/2014/main" id="{9EC282B5-61F2-A4F7-2F46-F3728661A0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941" y="836168"/>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619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4161</TotalTime>
  <Words>1778</Words>
  <Application>Microsoft Office PowerPoint</Application>
  <PresentationFormat>Presentación en pantalla (4:3)</PresentationFormat>
  <Paragraphs>119</Paragraphs>
  <Slides>18</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Henriquez Zubiria</dc:creator>
  <cp:lastModifiedBy>Adriana Ariza Monsalve</cp:lastModifiedBy>
  <cp:revision>97</cp:revision>
  <dcterms:created xsi:type="dcterms:W3CDTF">2024-02-06T19:44:41Z</dcterms:created>
  <dcterms:modified xsi:type="dcterms:W3CDTF">2025-04-23T01:43:22Z</dcterms:modified>
</cp:coreProperties>
</file>