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33"/>
  </p:notesMasterIdLst>
  <p:sldIdLst>
    <p:sldId id="262" r:id="rId5"/>
    <p:sldId id="449" r:id="rId6"/>
    <p:sldId id="450" r:id="rId7"/>
    <p:sldId id="413" r:id="rId8"/>
    <p:sldId id="451" r:id="rId9"/>
    <p:sldId id="452" r:id="rId10"/>
    <p:sldId id="426" r:id="rId11"/>
    <p:sldId id="429" r:id="rId12"/>
    <p:sldId id="414" r:id="rId13"/>
    <p:sldId id="415" r:id="rId14"/>
    <p:sldId id="416" r:id="rId15"/>
    <p:sldId id="417" r:id="rId16"/>
    <p:sldId id="420" r:id="rId17"/>
    <p:sldId id="418" r:id="rId18"/>
    <p:sldId id="419" r:id="rId19"/>
    <p:sldId id="447" r:id="rId20"/>
    <p:sldId id="437" r:id="rId21"/>
    <p:sldId id="453" r:id="rId22"/>
    <p:sldId id="442" r:id="rId23"/>
    <p:sldId id="443" r:id="rId24"/>
    <p:sldId id="446" r:id="rId25"/>
    <p:sldId id="423" r:id="rId26"/>
    <p:sldId id="424" r:id="rId27"/>
    <p:sldId id="290" r:id="rId28"/>
    <p:sldId id="291" r:id="rId29"/>
    <p:sldId id="427" r:id="rId30"/>
    <p:sldId id="428" r:id="rId31"/>
    <p:sldId id="44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3969" autoAdjust="0"/>
  </p:normalViewPr>
  <p:slideViewPr>
    <p:cSldViewPr snapToGrid="0">
      <p:cViewPr varScale="1">
        <p:scale>
          <a:sx n="68" d="100"/>
          <a:sy n="68" d="100"/>
        </p:scale>
        <p:origin x="14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B4429-D936-4F95-AD90-4C36446EB309}" type="datetimeFigureOut">
              <a:rPr lang="es-CO" smtClean="0"/>
              <a:t>19/05/2025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E8A8F-7CF9-4FB0-B63C-69EE49231E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7282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6671-FCE8-4CB7-879A-51FFFC24DE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5609-5388-4F69-9C81-96FCD3AEE64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2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6671-FCE8-4CB7-879A-51FFFC24DE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5609-5388-4F69-9C81-96FCD3AEE64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5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6671-FCE8-4CB7-879A-51FFFC24DE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5609-5388-4F69-9C81-96FCD3AEE64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38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6671-FCE8-4CB7-879A-51FFFC24DE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5609-5388-4F69-9C81-96FCD3AEE64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3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6671-FCE8-4CB7-879A-51FFFC24DE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5609-5388-4F69-9C81-96FCD3AEE64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5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6671-FCE8-4CB7-879A-51FFFC24DE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5609-5388-4F69-9C81-96FCD3AEE64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6671-FCE8-4CB7-879A-51FFFC24DE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5609-5388-4F69-9C81-96FCD3AEE64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7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6671-FCE8-4CB7-879A-51FFFC24DE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5609-5388-4F69-9C81-96FCD3AEE64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71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6671-FCE8-4CB7-879A-51FFFC24DE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5609-5388-4F69-9C81-96FCD3AEE64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8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6671-FCE8-4CB7-879A-51FFFC24DE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5609-5388-4F69-9C81-96FCD3AEE64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91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F6671-FCE8-4CB7-879A-51FFFC24DE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A5609-5388-4F69-9C81-96FCD3AEE64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3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BF6671-FCE8-4CB7-879A-51FFFC24DEC4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3A5609-5388-4F69-9C81-96FCD3AEE64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0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file:///C:\Users\ADMIN\Downloads\lineamiento-atencion-clinica-integral-fiebre-amarilla-2024%20(6).pdf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77A7BE5-0F2C-69B7-704F-8C167588D1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6" y="-42361"/>
            <a:ext cx="9262296" cy="14631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D3DC878-7954-6FF2-FEE4-4F25828A18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0050"/>
            <a:ext cx="9144000" cy="38795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04D1CD3-0FF4-A675-25CD-FA35924E4F6C}"/>
              </a:ext>
            </a:extLst>
          </p:cNvPr>
          <p:cNvSpPr txBox="1"/>
          <p:nvPr/>
        </p:nvSpPr>
        <p:spPr>
          <a:xfrm>
            <a:off x="3276886" y="4697522"/>
            <a:ext cx="4607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latin typeface="Arial Narrow" panose="020B0606020202030204" pitchFamily="34" charset="0"/>
              </a:rPr>
              <a:t>Luz Villamil Ripoll, Bacterióloga– Esp. Epidemiologia</a:t>
            </a:r>
            <a:br>
              <a:rPr lang="es-CO" dirty="0">
                <a:latin typeface="Arial Narrow" panose="020B0606020202030204" pitchFamily="34" charset="0"/>
              </a:rPr>
            </a:br>
            <a:r>
              <a:rPr lang="es-CO" dirty="0">
                <a:latin typeface="Arial Narrow" panose="020B0606020202030204" pitchFamily="34" charset="0"/>
              </a:rPr>
              <a:t>              E.S.E. Alejandro Prospero Reverend</a:t>
            </a:r>
          </a:p>
          <a:p>
            <a:pPr algn="ctr"/>
            <a:r>
              <a:rPr lang="es-CO" dirty="0">
                <a:latin typeface="Arial Narrow" panose="020B0606020202030204" pitchFamily="34" charset="0"/>
              </a:rPr>
              <a:t> 2.025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6F1211-0BE5-9ABC-8ABE-C41907D59860}"/>
              </a:ext>
            </a:extLst>
          </p:cNvPr>
          <p:cNvSpPr txBox="1"/>
          <p:nvPr/>
        </p:nvSpPr>
        <p:spPr>
          <a:xfrm>
            <a:off x="2625911" y="3471202"/>
            <a:ext cx="2816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400" i="1" dirty="0">
                <a:latin typeface="Arial Narrow" panose="020B0606020202030204" pitchFamily="34" charset="0"/>
              </a:rPr>
              <a:t>Área de Epidemiología </a:t>
            </a:r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4B989A42-7D1A-5535-674A-AA3ACB5368A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39350" y="1794637"/>
            <a:ext cx="5700932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>
                <a:latin typeface="Arial Narrow" panose="020B0606020202030204" pitchFamily="34" charset="0"/>
              </a:rPr>
              <a:t>Protocolo de Vigilancia en Salud Pública: </a:t>
            </a:r>
            <a:br>
              <a:rPr lang="es-CO" sz="2400" b="1" dirty="0">
                <a:latin typeface="Arial Narrow" panose="020B0606020202030204" pitchFamily="34" charset="0"/>
              </a:rPr>
            </a:br>
            <a:r>
              <a:rPr lang="es-CO" sz="2400" b="1" i="1" dirty="0">
                <a:latin typeface="Arial Narrow" panose="020B0606020202030204" pitchFamily="34" charset="0"/>
              </a:rPr>
              <a:t>FIEBRE AMARILLA </a:t>
            </a:r>
            <a:br>
              <a:rPr lang="es-CO" sz="2400" b="1" i="1" dirty="0">
                <a:latin typeface="Arial Narrow" panose="020B0606020202030204" pitchFamily="34" charset="0"/>
              </a:rPr>
            </a:br>
            <a:r>
              <a:rPr lang="es-CO" sz="2400" b="1" i="1" dirty="0">
                <a:latin typeface="Arial Narrow" panose="020B0606020202030204" pitchFamily="34" charset="0"/>
              </a:rPr>
              <a:t>código:310  y Circular 012 abril 2025</a:t>
            </a:r>
            <a:endParaRPr lang="es-CO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885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DE7A0-9C37-F24B-6294-2640C801D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7748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rgbClr val="00B0F0"/>
                </a:solidFill>
              </a:rPr>
              <a:t>DEFINICION OPERATIVA FA COD. 310</a:t>
            </a:r>
            <a:endParaRPr lang="es-CO" sz="3200" dirty="0">
              <a:solidFill>
                <a:srgbClr val="00B0F0"/>
              </a:solidFill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7B90FE5-08F8-AE06-0290-6B97C2C096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828" y="1139483"/>
            <a:ext cx="8285869" cy="5353390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2DA2FCC-DB78-BE9F-C436-A6AABA742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296" y="643586"/>
            <a:ext cx="998108" cy="86518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C2FB33A-B9BC-4019-0A7B-B228995EC2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6" y="-42361"/>
            <a:ext cx="9262296" cy="6477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DC032FA-9D31-ECD6-67C1-8B4B961ACB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0050"/>
            <a:ext cx="9144000" cy="38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23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AA628-B3C8-78AE-6BE3-15155551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04595"/>
            <a:ext cx="7886700" cy="478936"/>
          </a:xfrm>
        </p:spPr>
        <p:txBody>
          <a:bodyPr>
            <a:noAutofit/>
          </a:bodyPr>
          <a:lstStyle/>
          <a:p>
            <a:pPr algn="ctr"/>
            <a:r>
              <a:rPr lang="es-ES" sz="3200" dirty="0">
                <a:solidFill>
                  <a:srgbClr val="00B0F0"/>
                </a:solidFill>
              </a:rPr>
              <a:t>DEFINICION OPERATIVA FA COD. 310</a:t>
            </a:r>
            <a:endParaRPr lang="es-CO" sz="3200" dirty="0">
              <a:solidFill>
                <a:srgbClr val="00B0F0"/>
              </a:solidFill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1DF86E3-BBF7-E134-4E84-DD5E73C11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987" y="1026942"/>
            <a:ext cx="8323981" cy="5465931"/>
          </a:xfr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3C2CA92-98D9-1ABE-1042-E36DB9F8E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208" y="844063"/>
            <a:ext cx="787791" cy="74558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84CAD98-B0C1-2BFB-CDEF-C0AA915C1F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6" y="-42361"/>
            <a:ext cx="9262296" cy="64695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98CD6A3-8443-781C-86F1-626DEE7DF3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0050"/>
            <a:ext cx="9144000" cy="38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12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899C8D-130C-1E1A-F9E2-785073875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51987"/>
            <a:ext cx="7886700" cy="781392"/>
          </a:xfrm>
        </p:spPr>
        <p:txBody>
          <a:bodyPr>
            <a:noAutofit/>
          </a:bodyPr>
          <a:lstStyle/>
          <a:p>
            <a:pPr algn="ctr"/>
            <a:r>
              <a:rPr lang="es-ES" sz="2800" dirty="0">
                <a:solidFill>
                  <a:srgbClr val="00B0F0"/>
                </a:solidFill>
              </a:rPr>
              <a:t>PERIODICIDAD NOTIFICACION SIVIGILA  FA COD 310</a:t>
            </a:r>
            <a:endParaRPr lang="es-CO" sz="2800" dirty="0">
              <a:solidFill>
                <a:srgbClr val="00B0F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45BA26-4848-D79B-662F-4A4DCDE10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BD8EEC-86EE-708A-41BD-247FF56069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33379"/>
            <a:ext cx="7886700" cy="464358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EA8E4ED-741B-8D52-ECC9-EF925DD92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296" y="5711489"/>
            <a:ext cx="998108" cy="8651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B96447F-2572-2CD2-64B8-E179AC3B6B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0050"/>
            <a:ext cx="9144000" cy="3879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3D32017-2BC5-AAD0-551C-4EC793B17B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6" y="-42361"/>
            <a:ext cx="9262296" cy="70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317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E84BF5-DDC4-688A-E4E1-81836C482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91" y="168495"/>
            <a:ext cx="7886700" cy="605545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rgbClr val="00B0F0"/>
                </a:solidFill>
              </a:rPr>
              <a:t>ACCIONES LABORATORIO FA cód.. 310</a:t>
            </a:r>
            <a:endParaRPr lang="es-CO" sz="3200" dirty="0">
              <a:solidFill>
                <a:srgbClr val="00B0F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140A0A-0E7D-3050-2078-FE4BD16FF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91" y="618515"/>
            <a:ext cx="7886700" cy="5206292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1800" dirty="0"/>
              <a:t>Paciente detectado entre el día 1 y 5 posterior al inicio de síntomas: prueba de RT-PCR para fiebre amarilla en suero. </a:t>
            </a:r>
          </a:p>
          <a:p>
            <a:pPr algn="just"/>
            <a:r>
              <a:rPr lang="es-ES" sz="1800" dirty="0">
                <a:solidFill>
                  <a:srgbClr val="00B0F0"/>
                </a:solidFill>
              </a:rPr>
              <a:t>Paciente identificado entre el día 6 y 10 posterior al inicio de síntomas: RT-PCR y anticuerpos IgM por Elisa en suero.</a:t>
            </a:r>
            <a:endParaRPr lang="es-ES" sz="1800" dirty="0"/>
          </a:p>
          <a:p>
            <a:pPr marL="0" indent="0" algn="just">
              <a:buNone/>
            </a:pPr>
            <a:r>
              <a:rPr lang="es-ES" sz="1800" dirty="0"/>
              <a:t>• Paciente detectado después del día 10 de inicio de síntomas: anticuerpos      </a:t>
            </a:r>
          </a:p>
          <a:p>
            <a:pPr marL="0" indent="0" algn="just">
              <a:buNone/>
            </a:pPr>
            <a:r>
              <a:rPr lang="es-ES" sz="1800" dirty="0"/>
              <a:t>     IgM por Elisa en suero.</a:t>
            </a:r>
          </a:p>
          <a:p>
            <a:pPr algn="just"/>
            <a:r>
              <a:rPr lang="es-ES" sz="1800" dirty="0"/>
              <a:t>Vigilancia por laboratorio dengue negativos realizar  FA municipios alto riesgo. Ver Tabla.</a:t>
            </a:r>
          </a:p>
          <a:p>
            <a:pPr marL="0" indent="0" algn="just">
              <a:buNone/>
            </a:pPr>
            <a:endParaRPr lang="es-ES" dirty="0"/>
          </a:p>
          <a:p>
            <a:pPr algn="just"/>
            <a:endParaRPr lang="es-ES" sz="1900" dirty="0"/>
          </a:p>
          <a:p>
            <a:pPr algn="just"/>
            <a:endParaRPr lang="es-ES" sz="1900" dirty="0"/>
          </a:p>
          <a:p>
            <a:pPr algn="just"/>
            <a:endParaRPr lang="es-ES" sz="1900" dirty="0"/>
          </a:p>
          <a:p>
            <a:pPr algn="just"/>
            <a:r>
              <a:rPr lang="es-ES" sz="1800" dirty="0"/>
              <a:t>En caso </a:t>
            </a:r>
            <a:r>
              <a:rPr lang="es-ES" sz="1800" dirty="0">
                <a:solidFill>
                  <a:srgbClr val="00B0F0"/>
                </a:solidFill>
              </a:rPr>
              <a:t>de fallecimiento </a:t>
            </a:r>
            <a:r>
              <a:rPr lang="es-ES" sz="1800" dirty="0"/>
              <a:t>con fiebre, hemorragia, choque o ictericia, que proceda de zona endémica para fiebre amarilla y que no tenga causa de muerte definida se realizará necropsia clínica, viscerotomía o biopsia hepática, según el nivel de atención </a:t>
            </a:r>
            <a:r>
              <a:rPr lang="es-ES" sz="1800" dirty="0">
                <a:solidFill>
                  <a:srgbClr val="FF0000"/>
                </a:solidFill>
              </a:rPr>
              <a:t>hígado</a:t>
            </a:r>
            <a:r>
              <a:rPr lang="es-ES" sz="1800" dirty="0"/>
              <a:t>, bazo, pulmón, cerebro, miocardio, médula ósea y riñón ( </a:t>
            </a:r>
            <a:r>
              <a:rPr lang="es-ES" sz="1800" dirty="0">
                <a:solidFill>
                  <a:srgbClr val="00B0F0"/>
                </a:solidFill>
              </a:rPr>
              <a:t>colectar 6 a 12 horas ).</a:t>
            </a:r>
            <a:endParaRPr lang="es-CO" sz="1800" dirty="0">
              <a:solidFill>
                <a:srgbClr val="00B0F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85AB84B-A727-88BF-0AF3-1C662EF9F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3335" y="5669281"/>
            <a:ext cx="1800665" cy="118872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6E8371E-37EE-5906-3D36-8E021772A7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35" y="-42361"/>
            <a:ext cx="9262296" cy="40748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0BE4B80-EAD0-5E93-DF8F-191FB8566B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0050"/>
            <a:ext cx="9144000" cy="387950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40FF8CFF-4715-1A26-10D8-EB67F09727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802675"/>
              </p:ext>
            </p:extLst>
          </p:nvPr>
        </p:nvGraphicFramePr>
        <p:xfrm>
          <a:off x="1575582" y="2990870"/>
          <a:ext cx="6766560" cy="1398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5038">
                  <a:extLst>
                    <a:ext uri="{9D8B030D-6E8A-4147-A177-3AD203B41FA5}">
                      <a16:colId xmlns:a16="http://schemas.microsoft.com/office/drawing/2014/main" val="224399811"/>
                    </a:ext>
                  </a:extLst>
                </a:gridCol>
                <a:gridCol w="2255761">
                  <a:extLst>
                    <a:ext uri="{9D8B030D-6E8A-4147-A177-3AD203B41FA5}">
                      <a16:colId xmlns:a16="http://schemas.microsoft.com/office/drawing/2014/main" val="3793135735"/>
                    </a:ext>
                  </a:extLst>
                </a:gridCol>
                <a:gridCol w="2255761">
                  <a:extLst>
                    <a:ext uri="{9D8B030D-6E8A-4147-A177-3AD203B41FA5}">
                      <a16:colId xmlns:a16="http://schemas.microsoft.com/office/drawing/2014/main" val="670440083"/>
                    </a:ext>
                  </a:extLst>
                </a:gridCol>
              </a:tblGrid>
              <a:tr h="1946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s-ES" sz="1100" kern="100">
                          <a:effectLst/>
                        </a:rPr>
                        <a:t>Periodo Evolución clínica</a:t>
                      </a:r>
                      <a:endParaRPr lang="es-CO" sz="1100" kern="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s-ES" sz="1100" kern="100">
                          <a:effectLst/>
                        </a:rPr>
                        <a:t>Prueba de laboratorio</a:t>
                      </a:r>
                      <a:endParaRPr lang="es-CO" sz="1100" kern="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s-ES" sz="1100" kern="100">
                          <a:effectLst/>
                        </a:rPr>
                        <a:t>Muestra</a:t>
                      </a:r>
                      <a:endParaRPr lang="es-CO" sz="1100" kern="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0086629"/>
                  </a:ext>
                </a:extLst>
              </a:tr>
              <a:tr h="401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s-ES" sz="1100" kern="100">
                          <a:effectLst/>
                        </a:rPr>
                        <a:t>Día 1 y 5 días posterior a inicio de síntomas</a:t>
                      </a:r>
                      <a:endParaRPr lang="es-CO" sz="1100" kern="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s-ES" sz="1100" kern="100">
                          <a:effectLst/>
                        </a:rPr>
                        <a:t>PCR Fiebre Amarilla</a:t>
                      </a:r>
                      <a:endParaRPr lang="es-CO" sz="1100" kern="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s-ES" sz="1100" kern="100">
                          <a:effectLst/>
                        </a:rPr>
                        <a:t>Suero</a:t>
                      </a:r>
                      <a:endParaRPr lang="es-CO" sz="1100" kern="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9416363"/>
                  </a:ext>
                </a:extLst>
              </a:tr>
              <a:tr h="401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s-ES" sz="1100" kern="100">
                          <a:effectLst/>
                        </a:rPr>
                        <a:t>Día 6 y 10 días posterior a inicio de síntomas</a:t>
                      </a:r>
                      <a:endParaRPr lang="es-CO" sz="1100" kern="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s-ES" sz="1100" kern="100" dirty="0">
                          <a:effectLst/>
                        </a:rPr>
                        <a:t>PCR Fiebre Amarilla y IgM por Elisa</a:t>
                      </a:r>
                      <a:endParaRPr lang="es-CO" sz="1100" kern="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s-ES" sz="1100" kern="100">
                          <a:effectLst/>
                        </a:rPr>
                        <a:t>Suero</a:t>
                      </a:r>
                      <a:endParaRPr lang="es-CO" sz="1100" kern="10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2775558"/>
                  </a:ext>
                </a:extLst>
              </a:tr>
              <a:tr h="401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s-ES" sz="1100" kern="100" dirty="0">
                          <a:effectLst/>
                        </a:rPr>
                        <a:t>Después del día 10 de inicio de síntomas</a:t>
                      </a:r>
                      <a:endParaRPr lang="es-CO" sz="1100" kern="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s-ES" sz="1100" kern="100" dirty="0">
                          <a:effectLst/>
                        </a:rPr>
                        <a:t>IgM por Elisa</a:t>
                      </a:r>
                      <a:endParaRPr lang="es-CO" sz="1100" kern="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buNone/>
                      </a:pPr>
                      <a:r>
                        <a:rPr lang="es-ES" sz="1100" kern="100" dirty="0">
                          <a:effectLst/>
                        </a:rPr>
                        <a:t>Suero</a:t>
                      </a:r>
                      <a:endParaRPr lang="es-CO" sz="1100" kern="100" dirty="0">
                        <a:effectLst/>
                        <a:latin typeface="Arial MT"/>
                        <a:ea typeface="Arial MT"/>
                        <a:cs typeface="Arial M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55120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76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1B1C16-9202-B5E6-219E-0BBBA8D9E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394" y="519911"/>
            <a:ext cx="7886700" cy="47893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dirty="0">
                <a:solidFill>
                  <a:srgbClr val="00B0F0"/>
                </a:solidFill>
              </a:rPr>
              <a:t>ACCIONES INDIVIDUALES FA COD 310</a:t>
            </a:r>
            <a:endParaRPr lang="es-CO" sz="3200" dirty="0">
              <a:solidFill>
                <a:srgbClr val="00B0F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0EEAF7-E3CD-A0ED-0925-372BC9E6E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6942"/>
            <a:ext cx="7886700" cy="5710396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" sz="1800" dirty="0"/>
              <a:t> Verificar  cumplimiento de criterios clínicos y de laboratorio, así como antecedentes de importancia como viajes o inmersiones en zonas de riesgo</a:t>
            </a:r>
            <a:r>
              <a:rPr lang="es-ES" sz="1800" b="1" dirty="0">
                <a:solidFill>
                  <a:srgbClr val="FF0000"/>
                </a:solidFill>
              </a:rPr>
              <a:t>, 15 días previos al inicio de síntomas </a:t>
            </a:r>
            <a:r>
              <a:rPr lang="es-ES" sz="1800" dirty="0"/>
              <a:t>y antecedente de vacunación personal. Responsabilidad de la UMN/UND.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800" dirty="0"/>
              <a:t> Fecha de inicio de síntomas </a:t>
            </a:r>
            <a:r>
              <a:rPr lang="es-ES" sz="1800" dirty="0">
                <a:solidFill>
                  <a:srgbClr val="FF0000"/>
                </a:solidFill>
              </a:rPr>
              <a:t>FIS.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800" dirty="0"/>
              <a:t> Rastrear desplazamientos, actividades laborales o de ocio realizadas en potenciales zonas de riesgo dentro de los 15 días previos al inicio de síntomas.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800" dirty="0"/>
              <a:t> Antecedentes de vacunación verificados en PAIweb o registros físicos, Comorbilidad.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800" dirty="0"/>
              <a:t>Aislamiento vectorial mediante toldillo no impregnado de insecticida del caso y del área hospitalaria expuesta.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800" dirty="0"/>
              <a:t>Todo caso debe tener una evaluación continua de pruebas hepáticas, así como diagnóstico diferencial de otros eventos como dengue, malaria, leptospirosis, fiebre tifoidea o hepatitis.</a:t>
            </a:r>
          </a:p>
          <a:p>
            <a:pPr marL="0" indent="0" algn="just">
              <a:buNone/>
            </a:pPr>
            <a:endParaRPr lang="es-ES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ES" sz="1800" b="1" dirty="0">
                <a:solidFill>
                  <a:srgbClr val="FF0000"/>
                </a:solidFill>
              </a:rPr>
              <a:t>Ante la verificación del cumplimiento del caso probable debe asegurarse la toma y envío de la muestra al laboratorio de salud pública de referencia.</a:t>
            </a:r>
            <a:endParaRPr lang="es-CO" sz="18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s-ES" sz="1800" dirty="0"/>
              <a:t>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D777892-240C-B2D1-4F72-909AE86EBD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6" y="0"/>
            <a:ext cx="9262296" cy="61913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F442965-2511-6390-7B37-F948FD26BC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0050"/>
            <a:ext cx="9144000" cy="38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507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58A13-EDD9-57B6-D695-30D966EBF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91477"/>
          </a:xfrm>
        </p:spPr>
        <p:txBody>
          <a:bodyPr>
            <a:normAutofit/>
          </a:bodyPr>
          <a:lstStyle/>
          <a:p>
            <a:pPr algn="ctr"/>
            <a:r>
              <a:rPr lang="es-ES" sz="3200" dirty="0">
                <a:solidFill>
                  <a:srgbClr val="00B0F0"/>
                </a:solidFill>
              </a:rPr>
              <a:t>ACCIONES COLECTIVAS FA COD. 310</a:t>
            </a:r>
            <a:endParaRPr lang="es-CO" sz="3200" dirty="0">
              <a:solidFill>
                <a:srgbClr val="00B0F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FF7D64-7B31-5E08-A0CA-1455D2F78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15927"/>
            <a:ext cx="7886700" cy="56836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r>
              <a:rPr lang="es-ES" dirty="0"/>
              <a:t> 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54650410-FE63-336D-14C0-A2FA86ED6FBF}"/>
              </a:ext>
            </a:extLst>
          </p:cNvPr>
          <p:cNvSpPr/>
          <p:nvPr/>
        </p:nvSpPr>
        <p:spPr>
          <a:xfrm>
            <a:off x="977705" y="956603"/>
            <a:ext cx="718859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Ante un caso confirmado de fiebre amarilla, se requiere </a:t>
            </a:r>
            <a:r>
              <a:rPr lang="es-ES" dirty="0">
                <a:solidFill>
                  <a:srgbClr val="FF0000"/>
                </a:solidFill>
              </a:rPr>
              <a:t>emitir la alerta epidemiológica </a:t>
            </a:r>
            <a:r>
              <a:rPr lang="es-ES" dirty="0"/>
              <a:t>en el municipio y en las instituciones de salud del área de influencia donde se presentó el caso.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A8B32C84-BE47-C5A9-6576-618E1E365D0E}"/>
              </a:ext>
            </a:extLst>
          </p:cNvPr>
          <p:cNvSpPr/>
          <p:nvPr/>
        </p:nvSpPr>
        <p:spPr>
          <a:xfrm>
            <a:off x="984738" y="2253218"/>
            <a:ext cx="718859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s-ES" dirty="0"/>
              <a:t>Realizar </a:t>
            </a:r>
            <a:r>
              <a:rPr lang="es-ES" dirty="0">
                <a:solidFill>
                  <a:srgbClr val="FF0000"/>
                </a:solidFill>
              </a:rPr>
              <a:t>MRCV</a:t>
            </a:r>
            <a:r>
              <a:rPr lang="es-ES" dirty="0"/>
              <a:t> </a:t>
            </a:r>
            <a:r>
              <a:rPr lang="es-ES" dirty="0">
                <a:solidFill>
                  <a:srgbClr val="FF0000"/>
                </a:solidFill>
              </a:rPr>
              <a:t>monitoreo rápido de coberturas de vacunación </a:t>
            </a:r>
            <a:r>
              <a:rPr lang="es-ES" dirty="0"/>
              <a:t>para identificar susceptibles y establecer la cobertura de vacunación de fiebre amarilla.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7D08A90E-A506-51D9-8B6C-DA39049208DE}"/>
              </a:ext>
            </a:extLst>
          </p:cNvPr>
          <p:cNvSpPr/>
          <p:nvPr/>
        </p:nvSpPr>
        <p:spPr>
          <a:xfrm>
            <a:off x="984738" y="3512515"/>
            <a:ext cx="7188590" cy="109416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Realizar la </a:t>
            </a:r>
            <a:r>
              <a:rPr lang="es-ES">
                <a:solidFill>
                  <a:srgbClr val="FF0000"/>
                </a:solidFill>
              </a:rPr>
              <a:t>vacunación selectiva de los susceptibles (bloqueo vacunal), dentro de las 72 horas posteriores a la notificación de un caso probable,</a:t>
            </a:r>
            <a:r>
              <a:rPr lang="es-ES"/>
              <a:t> para cortar la transmisión</a:t>
            </a:r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061CED8-2CE0-386D-DFA6-CB7AE7538008}"/>
              </a:ext>
            </a:extLst>
          </p:cNvPr>
          <p:cNvSpPr/>
          <p:nvPr/>
        </p:nvSpPr>
        <p:spPr>
          <a:xfrm>
            <a:off x="984738" y="4884996"/>
            <a:ext cx="7301133" cy="133627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Visitar en la Búsqueda activa comunitaria </a:t>
            </a:r>
            <a:r>
              <a:rPr lang="es-ES" dirty="0">
                <a:solidFill>
                  <a:srgbClr val="FF0000"/>
                </a:solidFill>
              </a:rPr>
              <a:t>(BAC) al 100% </a:t>
            </a:r>
            <a:r>
              <a:rPr lang="es-ES" dirty="0"/>
              <a:t>de las viviendas alrededor del domicilio y trabajo, el lugar de mayor permanencia del caso</a:t>
            </a:r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A0EFB01-3583-9565-5066-D6950524FF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6" y="-42361"/>
            <a:ext cx="9262296" cy="61674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B547710-DFA5-E00F-77A4-797AF02BB7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0050"/>
            <a:ext cx="9144000" cy="38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31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D2ECE-7B3A-772B-7B68-0597EB7B9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7291"/>
            <a:ext cx="7886700" cy="723398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>
                <a:solidFill>
                  <a:srgbClr val="00B0F0"/>
                </a:solidFill>
              </a:rPr>
              <a:t>VIGILANCIA BASADA EN LA COMUNIDAD – REV Com</a:t>
            </a:r>
            <a:endParaRPr lang="es-CO" sz="3200" b="1" dirty="0">
              <a:solidFill>
                <a:srgbClr val="00B0F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3846A7-45C4-24BF-4111-4B32439FB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/>
              <a:t>Situación de interés en salud pública </a:t>
            </a:r>
            <a:r>
              <a:rPr lang="es-ES" sz="1800" u="sng" dirty="0">
                <a:solidFill>
                  <a:srgbClr val="00B0F0"/>
                </a:solidFill>
              </a:rPr>
              <a:t>persona con síntomas compatibles con un síndrome ictérico-hemorrágico</a:t>
            </a:r>
            <a:r>
              <a:rPr lang="es-ES" sz="1800" dirty="0"/>
              <a:t>, a los agentes comunitarios: vigías y gestores designados para esta labor. </a:t>
            </a:r>
          </a:p>
          <a:p>
            <a:pPr marL="0" indent="0" algn="just">
              <a:buNone/>
            </a:pPr>
            <a:endParaRPr lang="es-ES" sz="1800" dirty="0"/>
          </a:p>
          <a:p>
            <a:pPr marL="0" indent="0" algn="just">
              <a:buNone/>
            </a:pPr>
            <a:r>
              <a:rPr lang="es-ES" sz="1800" dirty="0"/>
              <a:t>Si la comunidad identifica situaciones en las que involucre el hallazgo de </a:t>
            </a:r>
            <a:r>
              <a:rPr lang="es-ES" sz="1800" u="sng" dirty="0">
                <a:solidFill>
                  <a:srgbClr val="00B0F0"/>
                </a:solidFill>
              </a:rPr>
              <a:t>monos o mamíferos pequeños enfermos, muertos o restos de huesos, se recomienda evitar su manipulación </a:t>
            </a:r>
            <a:r>
              <a:rPr lang="es-ES" sz="1800" dirty="0"/>
              <a:t>(debido a que pueden ser epizootias) , y notificar al agente comunitario, para que informe a la autoridad en salud y ambiental de las entidades territoriales, .y así activar las rutas de atención. </a:t>
            </a:r>
          </a:p>
          <a:p>
            <a:pPr marL="0" indent="0" algn="just">
              <a:buNone/>
            </a:pPr>
            <a:endParaRPr lang="es-ES" sz="1800" dirty="0"/>
          </a:p>
          <a:p>
            <a:pPr marL="0" indent="0" algn="just">
              <a:buNone/>
            </a:pPr>
            <a:r>
              <a:rPr lang="es-ES" sz="1800" dirty="0"/>
              <a:t>La comunidad también puede detectar personas que </a:t>
            </a:r>
            <a:r>
              <a:rPr lang="es-ES" sz="1800" b="1" dirty="0">
                <a:solidFill>
                  <a:srgbClr val="00B0F0"/>
                </a:solidFill>
              </a:rPr>
              <a:t>no tienen un antecedente de vacunación </a:t>
            </a:r>
            <a:r>
              <a:rPr lang="es-ES" sz="1800" dirty="0"/>
              <a:t>con fiebre amarilla e insistir a aquellos que tienen una alta exposición en razón a su trabajo en áreas de riesgo para que accedan a los servicios de vacunación</a:t>
            </a:r>
            <a:endParaRPr lang="es-CO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945547-C30B-817C-A6B6-C3BE952870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6" y="-42361"/>
            <a:ext cx="9262296" cy="7233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8E3E228-07F1-C3D3-26B7-5F145BC1F0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0050"/>
            <a:ext cx="9144000" cy="38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16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A3526-C49C-0901-2265-68F9AB3F2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92072"/>
            <a:ext cx="7886700" cy="845027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0012 de 3 abril  2025</a:t>
            </a:r>
            <a:br>
              <a:rPr lang="es-E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CONTINGENCIA F.A </a:t>
            </a:r>
            <a:b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O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41F4A5-1BDF-AF7E-9436-00B360B75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2072"/>
            <a:ext cx="7886700" cy="47848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2400" dirty="0"/>
          </a:p>
          <a:p>
            <a:pPr marL="0" indent="0" algn="just">
              <a:buNone/>
            </a:pPr>
            <a:endParaRPr lang="es-ES" sz="2400" dirty="0"/>
          </a:p>
          <a:p>
            <a:pPr marL="0" indent="0" algn="just">
              <a:buNone/>
            </a:pPr>
            <a:endParaRPr lang="es-ES" sz="2400" dirty="0"/>
          </a:p>
          <a:p>
            <a:pPr marL="0" indent="0" algn="just">
              <a:buNone/>
            </a:pPr>
            <a:r>
              <a:rPr lang="es-ES" sz="1800" dirty="0"/>
              <a:t>DIRECTRICES PARA LA PREPARACIÓN, ORGANIZACIÓN Y RESPUESTA ANTE LA SITUACIÓN DE ALERTA Y EMERGENCIA EN TODO EL TERRITORIO NACIONAL POR FIEBRE AMARILLA Y SE ACTUALIZA LA CIRCULAR 018 DE 2017 CON RELACIÓN A LA EXIGENCIA DE CERTIFICACIÓN INTERNACIONAL O CARNE NACIONAL DE VACUNACIÓN Y DEROGA LA CIRCULAR 018 DE 2024 Y 005 DE 2025.</a:t>
            </a:r>
            <a:endParaRPr lang="es-CO" sz="1800" dirty="0"/>
          </a:p>
          <a:p>
            <a:pPr marL="0" indent="0">
              <a:buNone/>
            </a:pPr>
            <a:endParaRPr lang="es-ES" sz="24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03968AC-BCE4-161A-AC19-75662481A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296" y="5927249"/>
            <a:ext cx="998108" cy="8651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EEE77FA-0231-B5FC-1B41-204444DA97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6" y="-42361"/>
            <a:ext cx="9262296" cy="58940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E64FC55-4EC3-5D4A-CBCB-4C0B32BC25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0050"/>
            <a:ext cx="9144000" cy="38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64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281DB8-9064-678F-5231-AA820873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254" y="852873"/>
            <a:ext cx="7886700" cy="689951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0012 de 3 abril  2025</a:t>
            </a:r>
            <a:br>
              <a:rPr lang="es-E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CONTINGENCIA F.A</a:t>
            </a:r>
            <a:endParaRPr lang="es-CO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ABF9DF-323C-6E40-6737-0E09A5E51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254" y="1683030"/>
            <a:ext cx="7886700" cy="501319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s-ES" sz="1800" b="0" i="0" u="none" strike="noStrike" baseline="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800" b="0" i="0" u="none" strike="noStrike" baseline="0" dirty="0">
                <a:cs typeface="Arial" panose="020B0604020202020204" pitchFamily="34" charset="0"/>
              </a:rPr>
              <a:t>5 líneas operativas:</a:t>
            </a:r>
          </a:p>
          <a:p>
            <a:pPr marL="0" indent="0">
              <a:buNone/>
            </a:pPr>
            <a:endParaRPr lang="es-ES" sz="1800" b="0" i="0" u="none" strike="noStrike" baseline="0" dirty="0"/>
          </a:p>
          <a:p>
            <a:pPr marL="0" indent="0" algn="just">
              <a:buNone/>
            </a:pPr>
            <a:r>
              <a:rPr lang="es-ES" sz="1800" b="0" i="0" u="none" strike="noStrike" baseline="0" dirty="0">
                <a:cs typeface="Arial" panose="020B0604020202020204" pitchFamily="34" charset="0"/>
              </a:rPr>
              <a:t>1.Gestión integral </a:t>
            </a:r>
            <a:r>
              <a:rPr lang="es-ES" sz="1800" b="0" i="1" u="none" strike="noStrike" baseline="0" dirty="0">
                <a:cs typeface="Arial" panose="020B0604020202020204" pitchFamily="34" charset="0"/>
              </a:rPr>
              <a:t>de </a:t>
            </a:r>
            <a:r>
              <a:rPr lang="es-ES" sz="1800" b="0" i="0" u="none" strike="noStrike" baseline="0" dirty="0">
                <a:cs typeface="Arial" panose="020B0604020202020204" pitchFamily="34" charset="0"/>
              </a:rPr>
              <a:t>la contingencia.</a:t>
            </a:r>
          </a:p>
          <a:p>
            <a:pPr marL="0" indent="0" algn="just">
              <a:buNone/>
            </a:pPr>
            <a:r>
              <a:rPr lang="es-ES" sz="1800" b="0" i="0" u="none" strike="noStrike" baseline="0" dirty="0">
                <a:cs typeface="Arial" panose="020B0604020202020204" pitchFamily="34" charset="0"/>
              </a:rPr>
              <a:t>2.Intensificación de la vigilancia en salud pública.</a:t>
            </a:r>
          </a:p>
          <a:p>
            <a:pPr marL="0" indent="0" algn="just">
              <a:buNone/>
            </a:pPr>
            <a:r>
              <a:rPr lang="es-ES" sz="1800" b="0" i="0" u="none" strike="noStrike" baseline="0" dirty="0">
                <a:cs typeface="Arial" panose="020B0604020202020204" pitchFamily="34" charset="0"/>
              </a:rPr>
              <a:t>3.Promoción de la salud y prevención primaria de la transmisión.</a:t>
            </a:r>
          </a:p>
          <a:p>
            <a:pPr marL="0" indent="0" algn="just">
              <a:buNone/>
            </a:pPr>
            <a:r>
              <a:rPr lang="es-CO" sz="1800" b="0" i="0" u="none" strike="noStrike" baseline="0" dirty="0">
                <a:cs typeface="Arial" panose="020B0604020202020204" pitchFamily="34" charset="0"/>
              </a:rPr>
              <a:t>4.Manejo integral de casos.</a:t>
            </a:r>
          </a:p>
          <a:p>
            <a:pPr marL="0" indent="0" algn="just">
              <a:buNone/>
            </a:pPr>
            <a:r>
              <a:rPr lang="es-ES" sz="1800" b="0" i="0" u="none" strike="noStrike" baseline="0" dirty="0">
                <a:cs typeface="Arial" panose="020B0604020202020204" pitchFamily="34" charset="0"/>
              </a:rPr>
              <a:t>5.Comunicación de riesgo y comunicación asertiva para la salud</a:t>
            </a:r>
            <a:r>
              <a:rPr lang="es-ES" sz="2400" b="0" i="0" u="none" strike="noStrike" baseline="0" dirty="0">
                <a:latin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es-ES" sz="2400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ES" sz="2400" b="0" i="0" u="none" strike="noStrike" baseline="0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s-ES" sz="1400" dirty="0">
                <a:latin typeface="Times New Roman" panose="02020603050405020304" pitchFamily="18" charset="0"/>
              </a:rPr>
              <a:t>Ver Plan de contingencia  en Intranet</a:t>
            </a:r>
            <a:r>
              <a:rPr lang="es-ES" sz="2400" dirty="0">
                <a:latin typeface="Times New Roman" panose="02020603050405020304" pitchFamily="18" charset="0"/>
              </a:rPr>
              <a:t>.</a:t>
            </a:r>
            <a:endParaRPr lang="es-CO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D879A1-F5EE-175B-0BE3-6FF66F6BF9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6" y="-42361"/>
            <a:ext cx="9262296" cy="7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72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9502" y="1406135"/>
            <a:ext cx="7886700" cy="958707"/>
          </a:xfrm>
        </p:spPr>
        <p:txBody>
          <a:bodyPr>
            <a:normAutofit fontScale="90000"/>
          </a:bodyPr>
          <a:lstStyle/>
          <a:p>
            <a:pPr algn="ctr"/>
            <a:b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012 de abril  2025</a:t>
            </a:r>
            <a:br>
              <a:rPr lang="es-ES" sz="2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7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CONTINGENCIA F.A</a:t>
            </a:r>
            <a:br>
              <a:rPr lang="es-E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s-E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913665"/>
            <a:ext cx="78867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2400" b="1" i="1" dirty="0">
                <a:solidFill>
                  <a:srgbClr val="00B0F0"/>
                </a:solidFill>
              </a:rPr>
              <a:t>. A las instituciones Prestadoras de Servicios de Salud — IPS</a:t>
            </a:r>
            <a:endParaRPr lang="es-MX" sz="2400" b="1" i="1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s-MX" b="1" i="1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800" dirty="0"/>
              <a:t>Dar cumplimiento a  lo dispuesto en protocolo INS 2024.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800" dirty="0"/>
              <a:t>Analizar los indicadores de FA de manera periódica en COVE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s-MX" sz="1800" dirty="0"/>
              <a:t>Garantizar toma, envió oportuno de muestras y tejido a LSP.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CF6BE3-5C35-6714-1063-7B05367104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6" y="-42361"/>
            <a:ext cx="9262296" cy="89967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6523194-4521-E65E-6783-E1493ECB04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0050"/>
            <a:ext cx="9144000" cy="38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0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4D2FD-9068-CB08-4382-2C517292D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Guía clínica de Manejo clínico de los casos de fiebre amarilla de OPS</a:t>
            </a:r>
            <a:endParaRPr lang="es-CO" sz="32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649FBE-D079-711A-2379-603F93E3F0E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95422" y="3207434"/>
            <a:ext cx="8219928" cy="591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/>
            <a:r>
              <a:rPr lang="es-CO" sz="1200" b="1" dirty="0">
                <a:latin typeface="Arial" panose="020B0604020202020204" pitchFamily="34" charset="0"/>
                <a:cs typeface="Arial" panose="020B0604020202020204" pitchFamily="34" charset="0"/>
              </a:rPr>
              <a:t>Enlace de consulta: </a:t>
            </a:r>
            <a:r>
              <a:rPr lang="es-CO" sz="1200" dirty="0"/>
              <a:t>https://iris.paho.org/bitstream/handle/10665.2/57317/OPSPHEIHM220003_spa.pdf?sequence=1&amp;isAllowed=y</a:t>
            </a:r>
          </a:p>
        </p:txBody>
      </p:sp>
      <p:pic>
        <p:nvPicPr>
          <p:cNvPr id="5" name="Marcador de contenido 3">
            <a:extLst>
              <a:ext uri="{FF2B5EF4-FFF2-40B4-BE49-F238E27FC236}">
                <a16:creationId xmlns:a16="http://schemas.microsoft.com/office/drawing/2014/main" id="{74E7EB09-C12D-FD38-CD48-F8CA92E4E2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72" t="16027" r="37453" b="15559"/>
          <a:stretch/>
        </p:blipFill>
        <p:spPr>
          <a:xfrm>
            <a:off x="172588" y="1690689"/>
            <a:ext cx="3908259" cy="491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01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31520" y="799405"/>
            <a:ext cx="7783830" cy="38795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ESTRATÉGICA DE INTENSIFICACIÓN DE LA VIGILANCIA EN SALUD PÚBLICA</a:t>
            </a:r>
            <a:br>
              <a:rPr lang="es-MX" sz="28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MX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514901"/>
            <a:ext cx="7886700" cy="4662062"/>
          </a:xfrm>
        </p:spPr>
        <p:txBody>
          <a:bodyPr>
            <a:normAutofit/>
          </a:bodyPr>
          <a:lstStyle/>
          <a:p>
            <a:pPr algn="just"/>
            <a:r>
              <a:rPr lang="es-MX" sz="1800" b="1" i="1" dirty="0"/>
              <a:t>2.2.4. A las Entidades Promotoras de Salud, Entidades Adaptadas, Entidades que Administran Planes Voluntarios de salud, Entidades que Administran lo Regímenes Especial y de Excepción y el Fondo Nacional de Salud de las Personas Privadas de la Libertad.</a:t>
            </a:r>
          </a:p>
          <a:p>
            <a:pPr algn="just"/>
            <a:r>
              <a:rPr lang="es-MX" sz="1800" b="1" i="1" dirty="0"/>
              <a:t> </a:t>
            </a:r>
            <a:r>
              <a:rPr lang="es-MX" sz="1800" dirty="0"/>
              <a:t>2.2.4.1. Realizar análisis de la situación epidemiológica del evento en sus afiliados, de estos análisis se formularán los planes de acción para tomar medidas oportunas frente a la alerta por casos de FA.</a:t>
            </a:r>
          </a:p>
          <a:p>
            <a:pPr algn="just"/>
            <a:r>
              <a:rPr lang="es-MX" sz="1800" dirty="0"/>
              <a:t> 2.2.4.2. Analizar el comportamiento de los indicadores de vigilancia de FA, confirmación y hospitalización por este evento en su red prestadora de servicios de salud.</a:t>
            </a:r>
          </a:p>
          <a:p>
            <a:pPr algn="just"/>
            <a:r>
              <a:rPr lang="es-MX" sz="1800" dirty="0"/>
              <a:t> 2.2.4.3. Garantizar la contratación con la red prestadora de servicios de salud, para la realización de necropsia clínica ante muerte de un caso probable de FA.</a:t>
            </a:r>
            <a:endParaRPr lang="es-MX" sz="1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B000E4C-EB19-67D7-A933-20B8CE1D0F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6" y="-42361"/>
            <a:ext cx="9262296" cy="3879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C651304-ECBC-D8FA-6FAD-0A212A537D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0050"/>
            <a:ext cx="9144000" cy="38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18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ESTRATÉGICA DE INTENSIFICACIÓN DE LA VIGILANCIA EN SALUD PÚBLICA</a:t>
            </a:r>
            <a:endParaRPr lang="es-MX" sz="2400" dirty="0">
              <a:solidFill>
                <a:srgbClr val="00B0F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307102"/>
            <a:ext cx="7886700" cy="32918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sz="1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las instituciones Prestadoras de Servicios de Salud Públicas y Privadas.</a:t>
            </a:r>
          </a:p>
          <a:p>
            <a:pPr marL="0" indent="0" algn="just">
              <a:buNone/>
            </a:pPr>
            <a:r>
              <a:rPr lang="es-MX" sz="1800" dirty="0"/>
              <a:t> </a:t>
            </a:r>
          </a:p>
          <a:p>
            <a:pPr algn="just"/>
            <a:r>
              <a:rPr lang="es-MX" sz="1800" dirty="0"/>
              <a:t>2.2.5.1. Dar cumplimiento a lo dispuesto en el protocolo de atención de caso yen los lineamientos en Salud Publica.</a:t>
            </a:r>
          </a:p>
          <a:p>
            <a:pPr marL="0" indent="0" algn="just">
              <a:buNone/>
            </a:pPr>
            <a:endParaRPr lang="es-MX" sz="1800" dirty="0"/>
          </a:p>
          <a:p>
            <a:pPr algn="just"/>
            <a:r>
              <a:rPr lang="es-MX" sz="1800" dirty="0"/>
              <a:t> 2.2.5.2. Analizar de forma periódica los indicadores de vigilancia del FA, confirmación y hospitalización por este evento en los COVE institucionales.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CF6289E-A96C-988B-E588-B105806E5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6" y="-42361"/>
            <a:ext cx="9262296" cy="7233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68E8091-606B-A652-D396-DCAF095BAB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0050"/>
            <a:ext cx="9144000" cy="38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293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857B2-1306-EC5F-6E9C-E3EA8EAE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93003"/>
          </a:xfrm>
        </p:spPr>
        <p:txBody>
          <a:bodyPr>
            <a:normAutofit/>
          </a:bodyPr>
          <a:lstStyle/>
          <a:p>
            <a:pPr algn="ctr"/>
            <a:r>
              <a:rPr lang="es-CO" sz="2800" dirty="0">
                <a:solidFill>
                  <a:srgbClr val="00B0F0"/>
                </a:solidFill>
              </a:rPr>
              <a:t>CIE 10 para búsqueda activa institucional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7E9BA7-37E1-7B1C-C699-87883CEE0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3212"/>
            <a:ext cx="7886700" cy="5093751"/>
          </a:xfrm>
        </p:spPr>
        <p:txBody>
          <a:bodyPr>
            <a:noAutofit/>
          </a:bodyPr>
          <a:lstStyle/>
          <a:p>
            <a:r>
              <a:rPr lang="es-CO" sz="1600" dirty="0"/>
              <a:t>A970 Dengue sin signos de alarma </a:t>
            </a:r>
          </a:p>
          <a:p>
            <a:r>
              <a:rPr lang="es-CO" sz="1600" dirty="0"/>
              <a:t>A971 Dengue con signos de alarma</a:t>
            </a:r>
          </a:p>
          <a:p>
            <a:r>
              <a:rPr lang="es-CO" sz="1600" dirty="0"/>
              <a:t> A972 Dengue severo</a:t>
            </a:r>
          </a:p>
          <a:p>
            <a:r>
              <a:rPr lang="es-CO" sz="1600" dirty="0"/>
              <a:t> A979 Dengue no especificado </a:t>
            </a:r>
          </a:p>
          <a:p>
            <a:r>
              <a:rPr lang="es-CO" sz="1600" dirty="0"/>
              <a:t>A010 Fiebre tifoidea A90X Fiebre del dengue [dengue clásico] </a:t>
            </a:r>
          </a:p>
          <a:p>
            <a:r>
              <a:rPr lang="es-CO" sz="1600" dirty="0"/>
              <a:t>A91X Fiebre del dengue hemorrágico</a:t>
            </a:r>
          </a:p>
          <a:p>
            <a:r>
              <a:rPr lang="es-CO" sz="1600" dirty="0"/>
              <a:t> A928 Otras fiebres virales especificadas transmitidas por mosquitos </a:t>
            </a:r>
          </a:p>
          <a:p>
            <a:r>
              <a:rPr lang="es-CO" sz="1600" dirty="0"/>
              <a:t>A929 Fiebre viral transmitida por mosquito, sin otra especificación</a:t>
            </a:r>
          </a:p>
          <a:p>
            <a:r>
              <a:rPr lang="es-CO" sz="1600" dirty="0"/>
              <a:t> A938 Otras fiebres virales especificadas transmitidas por artrópodos </a:t>
            </a:r>
          </a:p>
          <a:p>
            <a:r>
              <a:rPr lang="es-CO" sz="1600" dirty="0"/>
              <a:t>A94X Fiebre viral transmitidas por artrópodos no especificados A950 Fiebre amarilla selvática</a:t>
            </a:r>
          </a:p>
          <a:p>
            <a:r>
              <a:rPr lang="es-CO" sz="1600" dirty="0"/>
              <a:t> A951 Fiebre amarilla urbana</a:t>
            </a:r>
          </a:p>
          <a:p>
            <a:r>
              <a:rPr lang="es-CO" sz="1600" dirty="0"/>
              <a:t> A959 Fiebre amarilla no especificada</a:t>
            </a:r>
          </a:p>
          <a:p>
            <a:r>
              <a:rPr lang="es-CO" sz="1600" dirty="0"/>
              <a:t> A930 Enfermedad por virus de </a:t>
            </a:r>
            <a:r>
              <a:rPr lang="es-CO" sz="1600" dirty="0" err="1"/>
              <a:t>Oropuche</a:t>
            </a:r>
            <a:r>
              <a:rPr lang="es-CO" sz="1600" dirty="0"/>
              <a:t> </a:t>
            </a:r>
          </a:p>
          <a:p>
            <a:r>
              <a:rPr lang="es-CO" sz="1600" dirty="0"/>
              <a:t>A931 Fiebre transmitida por flebótomos</a:t>
            </a:r>
          </a:p>
          <a:p>
            <a:r>
              <a:rPr lang="es-CO" sz="1600" dirty="0"/>
              <a:t> A932 Fiebre de colorado transmitida por garrapatas</a:t>
            </a:r>
          </a:p>
          <a:p>
            <a:r>
              <a:rPr lang="es-CO" sz="1600" dirty="0"/>
              <a:t> A27.9 Leptospirosis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A4C1F2-3BAD-FF8F-F41F-354A962F54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6" y="-42361"/>
            <a:ext cx="9262296" cy="49300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A2E7CDE-6041-6972-FAFF-C525FAF7D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0050"/>
            <a:ext cx="9144000" cy="38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832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3C3196-9BA5-9E64-AC23-E1BB1370B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60547"/>
            <a:ext cx="7886700" cy="507071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dirty="0">
                <a:solidFill>
                  <a:srgbClr val="00B0F0"/>
                </a:solidFill>
              </a:rPr>
              <a:t>CIE 10 para búsqueda activa institucional- </a:t>
            </a:r>
            <a:br>
              <a:rPr lang="es-CO" sz="2800" dirty="0"/>
            </a:br>
            <a:r>
              <a:rPr lang="es-ES" sz="1100" dirty="0"/>
              <a:t>Fuente: SIANIEPS-Adaptado brote fiebre amarilla 2024.</a:t>
            </a:r>
            <a:endParaRPr lang="es-CO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EC9732-1771-903B-ED36-73A9A1E39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7618"/>
            <a:ext cx="7886700" cy="5395594"/>
          </a:xfrm>
        </p:spPr>
        <p:txBody>
          <a:bodyPr>
            <a:normAutofit fontScale="62500" lnSpcReduction="20000"/>
          </a:bodyPr>
          <a:lstStyle/>
          <a:p>
            <a:r>
              <a:rPr lang="es-CO" dirty="0"/>
              <a:t>A270 Leptospirosis Ict</a:t>
            </a:r>
          </a:p>
          <a:p>
            <a:r>
              <a:rPr lang="es-CO" dirty="0"/>
              <a:t>D473 Trombocitopenia (hemorrágica) esencial </a:t>
            </a:r>
          </a:p>
          <a:p>
            <a:r>
              <a:rPr lang="es-CO" dirty="0"/>
              <a:t>D698 Otras afecciones hemorrágicas especificadas</a:t>
            </a:r>
          </a:p>
          <a:p>
            <a:r>
              <a:rPr lang="es-CO" dirty="0"/>
              <a:t> D699 Afección hemorrágica, no especificada</a:t>
            </a:r>
          </a:p>
          <a:p>
            <a:r>
              <a:rPr lang="es-CO" dirty="0"/>
              <a:t> G934 Encefalopatía no especificada</a:t>
            </a:r>
          </a:p>
          <a:p>
            <a:r>
              <a:rPr lang="es-CO" dirty="0"/>
              <a:t> K920 Hematemesis </a:t>
            </a:r>
          </a:p>
          <a:p>
            <a:r>
              <a:rPr lang="es-CO" dirty="0"/>
              <a:t>K921 Melena</a:t>
            </a:r>
          </a:p>
          <a:p>
            <a:r>
              <a:rPr lang="es-CO" dirty="0"/>
              <a:t> K922 Hemorragia gastrointestinal, no especificada </a:t>
            </a:r>
          </a:p>
          <a:p>
            <a:r>
              <a:rPr lang="es-CO" dirty="0"/>
              <a:t>R160 Hepatomegalia, no clasificada en otra parte</a:t>
            </a:r>
          </a:p>
          <a:p>
            <a:r>
              <a:rPr lang="es-CO" dirty="0"/>
              <a:t> R162 Hepatomegalia con esplenomegalia, no clasificadas en otra parte </a:t>
            </a:r>
          </a:p>
          <a:p>
            <a:r>
              <a:rPr lang="es-CO" dirty="0"/>
              <a:t>R17X Ictericia no especificada </a:t>
            </a:r>
          </a:p>
          <a:p>
            <a:r>
              <a:rPr lang="es-CO" dirty="0"/>
              <a:t>A988 Otras fiebres hemorragias virales especificadas </a:t>
            </a:r>
          </a:p>
          <a:p>
            <a:r>
              <a:rPr lang="es-CO" dirty="0"/>
              <a:t>R58X Hemorragia, no clasificada en otra parte </a:t>
            </a:r>
          </a:p>
          <a:p>
            <a:r>
              <a:rPr lang="es-CO" dirty="0"/>
              <a:t>R18X Ascitis</a:t>
            </a:r>
          </a:p>
          <a:p>
            <a:r>
              <a:rPr lang="es-CO" dirty="0"/>
              <a:t> R51X Cefalea </a:t>
            </a:r>
          </a:p>
          <a:p>
            <a:r>
              <a:rPr lang="es-CO" dirty="0"/>
              <a:t>M791 Mialgia </a:t>
            </a:r>
          </a:p>
          <a:p>
            <a:r>
              <a:rPr lang="es-CO" dirty="0"/>
              <a:t>R040 Epistaxis</a:t>
            </a:r>
          </a:p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6DF31FE-F99D-0055-775B-EF54DF14C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6" y="-42361"/>
            <a:ext cx="9262296" cy="84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06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26A035-8152-3879-133A-83378EC1C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56AA6C0-6D90-D782-99AA-E00C671B30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906" t="24769" r="12758" b="1"/>
          <a:stretch/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315954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F23B89-039C-5CB6-2703-4B4ED2D40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CA08180-FA70-D454-CB7C-34E32CCAF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014" t="23771" r="12758"/>
          <a:stretch/>
        </p:blipFill>
        <p:spPr>
          <a:xfrm>
            <a:off x="263236" y="0"/>
            <a:ext cx="8880764" cy="6858000"/>
          </a:xfrm>
          <a:solidFill>
            <a:srgbClr val="FF0000"/>
          </a:solidFill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950826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C73F1B-3EF7-BC24-AF82-03E73E35F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61B9C58-8963-BA51-8F07-184855738D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520504"/>
            <a:ext cx="7886700" cy="6147581"/>
          </a:xfrm>
        </p:spPr>
      </p:pic>
    </p:spTree>
    <p:extLst>
      <p:ext uri="{BB962C8B-B14F-4D97-AF65-F5344CB8AC3E}">
        <p14:creationId xmlns:p14="http://schemas.microsoft.com/office/powerpoint/2010/main" val="14134646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7017-BE05-A05E-6628-B60D4A681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3E59D93-E39C-D427-08A2-2A57A149D5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365126"/>
            <a:ext cx="7886700" cy="6127748"/>
          </a:xfrm>
        </p:spPr>
      </p:pic>
    </p:spTree>
    <p:extLst>
      <p:ext uri="{BB962C8B-B14F-4D97-AF65-F5344CB8AC3E}">
        <p14:creationId xmlns:p14="http://schemas.microsoft.com/office/powerpoint/2010/main" val="12880326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80440B-F4E6-8D36-78D0-A54A06ADB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23128C8-B77B-8E85-5B5A-BD6B175C99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127"/>
            <a:ext cx="9144000" cy="635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47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957E964-8D06-54AC-D69A-E4BD6B451DF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694212" y="3609045"/>
            <a:ext cx="5082833" cy="537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600" dirty="0"/>
              <a:t>Enlace de consulta: https://www.ins.gov.co/Paginas/Inicio.aspx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A7EF82-8CF5-A0AC-8BAB-3A6C8DE22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11" y="1707439"/>
            <a:ext cx="3883489" cy="4877223"/>
          </a:xfrm>
          <a:prstGeom prst="rect">
            <a:avLst/>
          </a:prstGeom>
        </p:spPr>
      </p:pic>
      <p:sp>
        <p:nvSpPr>
          <p:cNvPr id="6" name="Marcador de contenido 4">
            <a:extLst>
              <a:ext uri="{FF2B5EF4-FFF2-40B4-BE49-F238E27FC236}">
                <a16:creationId xmlns:a16="http://schemas.microsoft.com/office/drawing/2014/main" id="{8EEC2CB5-3CD2-7191-B0B4-B06F382A4D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_tradnl" sz="32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Protocolo de vigilancia de la Fiebre amarilla</a:t>
            </a:r>
          </a:p>
        </p:txBody>
      </p:sp>
    </p:spTree>
    <p:extLst>
      <p:ext uri="{BB962C8B-B14F-4D97-AF65-F5344CB8AC3E}">
        <p14:creationId xmlns:p14="http://schemas.microsoft.com/office/powerpoint/2010/main" val="2700978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D770F6-0D3A-8BB9-B338-3485F3C23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31164"/>
            <a:ext cx="7886700" cy="450846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rgbClr val="00B0F0"/>
                </a:solidFill>
              </a:rPr>
              <a:t>DOCUMENTACION</a:t>
            </a:r>
            <a:endParaRPr lang="es-CO" dirty="0">
              <a:solidFill>
                <a:srgbClr val="00B0F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88D9C3B-91B5-5CED-5AAE-E0D46CA1C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137" y="1278551"/>
            <a:ext cx="4730306" cy="459305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7023511-EF60-4F2F-17BA-AC7A8DF01F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6" y="42993"/>
            <a:ext cx="9262296" cy="6371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3AD1FD0-D3C7-7261-ECD0-47CA827A4C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0050"/>
            <a:ext cx="9144000" cy="3879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EE6FD64-98D0-B652-C187-DD4BCEAD5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57" y="1399951"/>
            <a:ext cx="3057085" cy="447675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000CB43-21B3-C8DA-E73C-7F0E3A439552}"/>
              </a:ext>
            </a:extLst>
          </p:cNvPr>
          <p:cNvSpPr txBox="1"/>
          <p:nvPr/>
        </p:nvSpPr>
        <p:spPr>
          <a:xfrm>
            <a:off x="628650" y="6107488"/>
            <a:ext cx="77345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s-CO" sz="1000" dirty="0">
                <a:hlinkClick r:id="rId6" action="ppaction://hlinkfile"/>
              </a:rPr>
              <a:t>file:///C:/Users/ADMIN/Downloads/lineamiento-atencion-clinica-integral-fiebre-amarilla-2024%20(6).pdf</a:t>
            </a:r>
            <a:endParaRPr lang="es-CO" sz="1000" dirty="0"/>
          </a:p>
          <a:p>
            <a:pPr marL="228600" indent="-228600">
              <a:buAutoNum type="arabicPeriod"/>
            </a:pPr>
            <a:r>
              <a:rPr lang="es-CO" sz="1000" dirty="0"/>
              <a:t>https://www.minsalud.gov.co/Normatividad_Nuevo/Circular%20Externa%20No%20012%20de%202025.pdf</a:t>
            </a:r>
          </a:p>
        </p:txBody>
      </p:sp>
    </p:spTree>
    <p:extLst>
      <p:ext uri="{BB962C8B-B14F-4D97-AF65-F5344CB8AC3E}">
        <p14:creationId xmlns:p14="http://schemas.microsoft.com/office/powerpoint/2010/main" val="312996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D4113-C57A-F857-1A10-50EE9A3D9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86316"/>
            <a:ext cx="7886700" cy="746222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FIEBRE AMARILLA COD 310</a:t>
            </a:r>
            <a:endParaRPr lang="es-CO" sz="3200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943F3EC-8417-5BDB-0BEF-86E361B0F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12687"/>
            <a:ext cx="7886700" cy="4351338"/>
          </a:xfrm>
        </p:spPr>
        <p:txBody>
          <a:bodyPr>
            <a:normAutofit/>
          </a:bodyPr>
          <a:lstStyle/>
          <a:p>
            <a:pPr algn="just"/>
            <a:r>
              <a:rPr lang="es-ES" sz="1800" b="0" i="0" u="none" strike="noStrike" baseline="0" dirty="0">
                <a:solidFill>
                  <a:srgbClr val="555553"/>
                </a:solidFill>
              </a:rPr>
              <a:t>La fiebre amarilla (FA) es una enfermedad infecciosa viral ( arbovirus del genero flavivirus ) vectorial y prevenible por vacunación, de inicio súbito y curso agudo.</a:t>
            </a:r>
          </a:p>
          <a:p>
            <a:pPr algn="just"/>
            <a:endParaRPr lang="es-ES" sz="1800" b="0" i="0" u="none" strike="noStrike" baseline="0" dirty="0">
              <a:solidFill>
                <a:srgbClr val="555553"/>
              </a:solidFill>
            </a:endParaRPr>
          </a:p>
          <a:p>
            <a:pPr algn="just"/>
            <a:r>
              <a:rPr lang="es-ES" sz="1800" b="0" i="0" u="none" strike="noStrike" baseline="0" dirty="0">
                <a:solidFill>
                  <a:srgbClr val="555553"/>
                </a:solidFill>
              </a:rPr>
              <a:t>Es </a:t>
            </a:r>
            <a:r>
              <a:rPr lang="es-ES" sz="1800" b="1" i="0" u="none" strike="noStrike" baseline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un evento de interés en salud pública y de control internacional</a:t>
            </a:r>
            <a:r>
              <a:rPr lang="es-ES" sz="1800" b="0" i="0" u="none" strike="noStrike" baseline="0" dirty="0">
                <a:solidFill>
                  <a:srgbClr val="555553"/>
                </a:solidFill>
              </a:rPr>
              <a:t>, dada su capacidad epidémica y de alta letalidad. </a:t>
            </a:r>
            <a:endParaRPr lang="es-CO" sz="1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9FA73C-0838-DD12-4837-CDEFEE7D23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6" y="-42361"/>
            <a:ext cx="9262296" cy="74622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D68550F-CA82-F3B3-CA6A-EAD0CF24A0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0050"/>
            <a:ext cx="9144000" cy="38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18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1C3298-FCA2-CAAC-69AE-B375E228A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FASES CLINICAS FIEBRE AMARILLA</a:t>
            </a:r>
            <a:endParaRPr lang="es-CO" sz="3200" dirty="0"/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B6E58F3F-8DD8-C101-2D51-5E47443F1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1692" y="1825625"/>
            <a:ext cx="8468751" cy="4351338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189B204-25F1-269A-F033-7BCBE1727C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6" y="-42361"/>
            <a:ext cx="9262296" cy="74622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A6CEAC4-FF5E-FCE3-2336-5C66CBEDBA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0050"/>
            <a:ext cx="9144000" cy="38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16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BD90F6-5CBE-EA40-E9A4-0E9A8A14C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6438"/>
            <a:ext cx="7886700" cy="562095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RESPONSABILIDADES UPGD FA COD 310</a:t>
            </a:r>
            <a:endParaRPr lang="es-CO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D1E471A-960B-36F5-CD7E-A67FB85C04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67619"/>
            <a:ext cx="7886700" cy="5009344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41EFB8C-940D-2E7D-D99A-38311ACF890A}"/>
              </a:ext>
            </a:extLst>
          </p:cNvPr>
          <p:cNvSpPr/>
          <p:nvPr/>
        </p:nvSpPr>
        <p:spPr>
          <a:xfrm>
            <a:off x="928467" y="1167619"/>
            <a:ext cx="6794696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Promover la identificación de casos por los profesionales de salud, especialmente en zonas de riesgo.</a:t>
            </a:r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3DF223-664B-44F1-AA87-C9150311E364}"/>
              </a:ext>
            </a:extLst>
          </p:cNvPr>
          <p:cNvSpPr/>
          <p:nvPr/>
        </p:nvSpPr>
        <p:spPr>
          <a:xfrm>
            <a:off x="1026941" y="2532185"/>
            <a:ext cx="6696222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Reportar de manera inmediata los casos probables a las secretarias municipales y departamentales de salud.</a:t>
            </a:r>
            <a:endParaRPr lang="es-CO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9DAED01-3212-3511-132D-78E6A92205BE}"/>
              </a:ext>
            </a:extLst>
          </p:cNvPr>
          <p:cNvSpPr/>
          <p:nvPr/>
        </p:nvSpPr>
        <p:spPr>
          <a:xfrm>
            <a:off x="1026941" y="4107766"/>
            <a:ext cx="6794696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Realizar la toma de muestra de manera oportuna y enviarla al laboratorio territorial de salud </a:t>
            </a:r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683F996-5A7A-6C8F-C141-E928FD597187}"/>
              </a:ext>
            </a:extLst>
          </p:cNvPr>
          <p:cNvSpPr/>
          <p:nvPr/>
        </p:nvSpPr>
        <p:spPr>
          <a:xfrm>
            <a:off x="1026941" y="5262563"/>
            <a:ext cx="6794696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Asegurar la necropsia o viscerotomía de casos probables o confirmados</a:t>
            </a:r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1CD953-14F1-1773-2938-7144047DA0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6" y="42994"/>
            <a:ext cx="9262296" cy="56209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DBDE3B5-452A-E4EA-0FA1-1CEBF7D67B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0050"/>
            <a:ext cx="9144000" cy="38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68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4D1C5D-79C9-D3E8-65BD-459905308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81038"/>
            <a:ext cx="7886700" cy="464868"/>
          </a:xfrm>
        </p:spPr>
        <p:txBody>
          <a:bodyPr>
            <a:noAutofit/>
          </a:bodyPr>
          <a:lstStyle/>
          <a:p>
            <a:pPr algn="ctr"/>
            <a:r>
              <a:rPr lang="es-CO" sz="3200" dirty="0">
                <a:solidFill>
                  <a:srgbClr val="00B0F0"/>
                </a:solidFill>
              </a:rPr>
              <a:t>Empresas Administradoras de Planes de Beneficios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D8B1FD-47E3-F855-6BE0-31752C6998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8688"/>
            <a:ext cx="7886700" cy="4910871"/>
          </a:xfrm>
        </p:spPr>
        <p:txBody>
          <a:bodyPr/>
          <a:lstStyle/>
          <a:p>
            <a:endParaRPr lang="es-CO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4D84B10-D69B-2DE8-0025-CF80659B5A47}"/>
              </a:ext>
            </a:extLst>
          </p:cNvPr>
          <p:cNvSpPr/>
          <p:nvPr/>
        </p:nvSpPr>
        <p:spPr>
          <a:xfrm>
            <a:off x="1033976" y="3070436"/>
            <a:ext cx="6724356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Garantizar la toma y envío de muestra de suero de los casos probables de fiebre amarilla al laboratorio territorial de referencia.</a:t>
            </a:r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5613EC0-3B66-644D-1ABC-1EBB15906C4B}"/>
              </a:ext>
            </a:extLst>
          </p:cNvPr>
          <p:cNvSpPr/>
          <p:nvPr/>
        </p:nvSpPr>
        <p:spPr>
          <a:xfrm>
            <a:off x="984739" y="1585982"/>
            <a:ext cx="6822830" cy="9810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Garantizarla capacidad de la red de atención integral para el diagnóstico, tratamiento y seguimiento de los casos probables de fiebre amarilla</a:t>
            </a:r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E0D78DF-2AC3-8259-D587-E290C817E504}"/>
              </a:ext>
            </a:extLst>
          </p:cNvPr>
          <p:cNvSpPr/>
          <p:nvPr/>
        </p:nvSpPr>
        <p:spPr>
          <a:xfrm>
            <a:off x="1083213" y="4424912"/>
            <a:ext cx="6724356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Garantizar la toma de muestras de tejido y suero en los casos de muerte probable por fiebre amarilla para la confirmación del diagnóstico.</a:t>
            </a:r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805DD07-ADAF-FD3D-F383-838F87951E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6" y="-42361"/>
            <a:ext cx="9262296" cy="53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44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F72462-7FC5-3BFC-C84A-70F1B228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36732"/>
          </a:xfrm>
        </p:spPr>
        <p:txBody>
          <a:bodyPr>
            <a:normAutofit/>
          </a:bodyPr>
          <a:lstStyle/>
          <a:p>
            <a:pPr algn="ctr"/>
            <a:r>
              <a:rPr lang="es-ES" sz="2000" b="1" dirty="0">
                <a:solidFill>
                  <a:srgbClr val="00B0F0"/>
                </a:solidFill>
              </a:rPr>
              <a:t>GENERALIDADES FIEBRE AMARILLA COD 310</a:t>
            </a:r>
            <a:endParaRPr lang="es-CO" sz="2000" b="1" dirty="0">
              <a:solidFill>
                <a:srgbClr val="00B0F0"/>
              </a:solidFill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13E26E6-A525-837A-ABBC-23201E7366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0506" y="942535"/>
            <a:ext cx="7737230" cy="5550338"/>
          </a:xfr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9424AE1-1F33-E31B-4F11-F3A4CD829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296" y="-42361"/>
            <a:ext cx="9262296" cy="619769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17B727B-13A1-7885-A4C0-03CDC6F166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0050"/>
            <a:ext cx="9144000" cy="38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30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BCCF2115437E04DAD8F4CF19405810D" ma:contentTypeVersion="0" ma:contentTypeDescription="Crear nuevo documento." ma:contentTypeScope="" ma:versionID="6bf6b43ac9afaaeb0756e2ac9990df7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f6edc329ff236629c56e3b879b320d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5DC268-C98F-4860-B4C4-2AF5E765ACF7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6170CD-8404-4D59-B061-B27F2A53A5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F23AFB1-5FD0-478F-AE38-329D8C6FFD9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3017</TotalTime>
  <Words>1646</Words>
  <Application>Microsoft Office PowerPoint</Application>
  <PresentationFormat>Presentación en pantalla (4:3)</PresentationFormat>
  <Paragraphs>149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7" baseType="lpstr">
      <vt:lpstr>Aptos</vt:lpstr>
      <vt:lpstr>Aptos Display</vt:lpstr>
      <vt:lpstr>Arial</vt:lpstr>
      <vt:lpstr>Arial MT</vt:lpstr>
      <vt:lpstr>Arial Narrow</vt:lpstr>
      <vt:lpstr>Tahoma</vt:lpstr>
      <vt:lpstr>Times New Roman</vt:lpstr>
      <vt:lpstr>Wingdings</vt:lpstr>
      <vt:lpstr>Office Theme</vt:lpstr>
      <vt:lpstr>Protocolo de Vigilancia en Salud Pública:  FIEBRE AMARILLA  código:310  y Circular 012 abril 2025</vt:lpstr>
      <vt:lpstr>Guía clínica de Manejo clínico de los casos de fiebre amarilla de OPS</vt:lpstr>
      <vt:lpstr>Protocolo de vigilancia de la Fiebre amarilla</vt:lpstr>
      <vt:lpstr>DOCUMENTACION</vt:lpstr>
      <vt:lpstr>FIEBRE AMARILLA COD 310</vt:lpstr>
      <vt:lpstr>FASES CLINICAS FIEBRE AMARILLA</vt:lpstr>
      <vt:lpstr>RESPONSABILIDADES UPGD FA COD 310</vt:lpstr>
      <vt:lpstr>Empresas Administradoras de Planes de Beneficios</vt:lpstr>
      <vt:lpstr>GENERALIDADES FIEBRE AMARILLA COD 310</vt:lpstr>
      <vt:lpstr>DEFINICION OPERATIVA FA COD. 310</vt:lpstr>
      <vt:lpstr>DEFINICION OPERATIVA FA COD. 310</vt:lpstr>
      <vt:lpstr>PERIODICIDAD NOTIFICACION SIVIGILA  FA COD 310</vt:lpstr>
      <vt:lpstr>ACCIONES LABORATORIO FA cód.. 310</vt:lpstr>
      <vt:lpstr>ACCIONES INDIVIDUALES FA COD 310</vt:lpstr>
      <vt:lpstr>ACCIONES COLECTIVAS FA COD. 310</vt:lpstr>
      <vt:lpstr>VIGILANCIA BASADA EN LA COMUNIDAD – REV Com</vt:lpstr>
      <vt:lpstr>Circular 0012 de 3 abril  2025 PLAN DE CONTINGENCIA F.A  </vt:lpstr>
      <vt:lpstr>Circular 0012 de 3 abril  2025 PLAN DE CONTINGENCIA F.A</vt:lpstr>
      <vt:lpstr>  Circular 012 de abril  2025  PLAN DE CONTINGENCIA F.A  </vt:lpstr>
      <vt:lpstr>LÍNEA ESTRATÉGICA DE INTENSIFICACIÓN DE LA VIGILANCIA EN SALUD PÚBLICA </vt:lpstr>
      <vt:lpstr>LÍNEA ESTRATÉGICA DE INTENSIFICACIÓN DE LA VIGILANCIA EN SALUD PÚBLICA</vt:lpstr>
      <vt:lpstr>CIE 10 para búsqueda activa institucional</vt:lpstr>
      <vt:lpstr>CIE 10 para búsqueda activa institucional-  Fuente: SIANIEPS-Adaptado brote fiebre amarilla 2024.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Henriquez Zubiria</dc:creator>
  <cp:lastModifiedBy>ADMIN</cp:lastModifiedBy>
  <cp:revision>446</cp:revision>
  <dcterms:created xsi:type="dcterms:W3CDTF">2024-02-06T19:44:41Z</dcterms:created>
  <dcterms:modified xsi:type="dcterms:W3CDTF">2025-05-19T05:47:27Z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0x010100BBCCF2115437E04DAD8F4CF19405810D</vt:lpwstr>
  </property>
</Properties>
</file>